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07" r:id="rId2"/>
    <p:sldId id="309" r:id="rId3"/>
    <p:sldId id="308" r:id="rId4"/>
    <p:sldId id="287" r:id="rId5"/>
    <p:sldId id="310" r:id="rId6"/>
    <p:sldId id="312" r:id="rId7"/>
    <p:sldId id="313" r:id="rId8"/>
    <p:sldId id="314" r:id="rId9"/>
    <p:sldId id="315" r:id="rId10"/>
    <p:sldId id="316" r:id="rId11"/>
    <p:sldId id="318" r:id="rId12"/>
    <p:sldId id="319" r:id="rId13"/>
    <p:sldId id="320" r:id="rId14"/>
    <p:sldId id="321" r:id="rId15"/>
    <p:sldId id="32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6" autoAdjust="0"/>
    <p:restoredTop sz="93395" autoAdjust="0"/>
  </p:normalViewPr>
  <p:slideViewPr>
    <p:cSldViewPr snapToGrid="0">
      <p:cViewPr varScale="1">
        <p:scale>
          <a:sx n="72" d="100"/>
          <a:sy n="72" d="100"/>
        </p:scale>
        <p:origin x="84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77533-FFD1-4C7A-919D-9AE9779E3A27}" type="datetimeFigureOut">
              <a:rPr lang="ko-KR" altLang="en-US" smtClean="0"/>
              <a:t>2017-08-17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35274-0C1B-4866-A2F5-B954F1563E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343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케르베르라는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랜섬웨어를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분석하게된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계기는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당시 말하는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랜섬웨어로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크게 파장을 일으켰으며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사분기에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랜섬웨어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시장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차지하였을 정도로 히트를 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랜섬웨어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였기 때문입니다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그렇기때문에 저희는 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케르베르라는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랜섬웨어가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어떻게 동작하였기에 이러한 업적을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남기게되었는지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궁금하여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분석하게되었습니다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35274-0C1B-4866-A2F5-B954F1563E7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120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35274-0C1B-4866-A2F5-B954F1563E7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794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35274-0C1B-4866-A2F5-B954F1563E7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009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따이오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삐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새드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35274-0C1B-4866-A2F5-B954F1563E7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558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35274-0C1B-4866-A2F5-B954F1563E7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868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35274-0C1B-4866-A2F5-B954F1563E7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45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35274-0C1B-4866-A2F5-B954F1563E7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147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sz="1200" b="0" i="0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저희는 수많은 </a:t>
            </a:r>
            <a:r>
              <a:rPr lang="ko-KR" altLang="en-US" sz="1200" b="0" i="0" kern="1200" dirty="0" err="1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케르베르</a:t>
            </a:r>
            <a:r>
              <a:rPr lang="ko-KR" altLang="en-US" sz="1200" b="0" i="0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랜섬웨어</a:t>
            </a:r>
            <a:r>
              <a:rPr lang="ko-KR" altLang="en-US" sz="1200" b="0" i="0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 버전 중</a:t>
            </a:r>
            <a:r>
              <a:rPr lang="en-US" altLang="ko-KR" sz="1200" b="0" i="0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, 4.1.1</a:t>
            </a:r>
            <a:r>
              <a:rPr lang="ko-KR" altLang="en-US" sz="1200" b="0" i="0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버전을 구할 수 있었고</a:t>
            </a:r>
            <a:r>
              <a:rPr lang="en-US" altLang="ko-KR" sz="1200" b="0" i="0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ko-KR" altLang="en-US" sz="1200" b="0" i="0" kern="1200" dirty="0" err="1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분석하게되었습니다</a:t>
            </a:r>
            <a:r>
              <a:rPr lang="en-US" altLang="ko-KR" sz="1200" b="0" i="0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35274-0C1B-4866-A2F5-B954F1563E7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045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Cerber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랜섬웨어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녹화본을 한번 보겠습니다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35274-0C1B-4866-A2F5-B954F1563E7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052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케르베르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35274-0C1B-4866-A2F5-B954F1563E7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152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35274-0C1B-4866-A2F5-B954F1563E7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833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케르베르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프로세스는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Kernel32.dll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GetUserDefaultUILanguage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사용자 컴퓨터의 언어를 찾습니다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indent="0">
              <a:buFontTx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35274-0C1B-4866-A2F5-B954F1563E7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320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35274-0C1B-4866-A2F5-B954F1563E7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36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35274-0C1B-4866-A2F5-B954F1563E7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693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35274-0C1B-4866-A2F5-B954F1563E7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522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CEEF3-59CA-416E-BD89-CCC58750DB79}" type="datetimeFigureOut">
              <a:rPr lang="ko-KR" altLang="en-US" smtClean="0"/>
              <a:pPr/>
              <a:t>2017-08-17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6084-0488-43B4-8063-0C41221686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297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CEEF3-59CA-416E-BD89-CCC58750DB79}" type="datetimeFigureOut">
              <a:rPr lang="ko-KR" altLang="en-US" smtClean="0"/>
              <a:pPr/>
              <a:t>2017-08-17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6084-0488-43B4-8063-0C41221686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CEEF3-59CA-416E-BD89-CCC58750DB79}" type="datetimeFigureOut">
              <a:rPr lang="ko-KR" altLang="en-US" smtClean="0"/>
              <a:pPr/>
              <a:t>2017-08-17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6084-0488-43B4-8063-0C41221686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139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CEEF3-59CA-416E-BD89-CCC58750DB79}" type="datetimeFigureOut">
              <a:rPr lang="ko-KR" altLang="en-US" smtClean="0"/>
              <a:pPr/>
              <a:t>2017-08-17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6084-0488-43B4-8063-0C41221686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59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CEEF3-59CA-416E-BD89-CCC58750DB79}" type="datetimeFigureOut">
              <a:rPr lang="ko-KR" altLang="en-US" smtClean="0"/>
              <a:pPr/>
              <a:t>2017-08-17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6084-0488-43B4-8063-0C41221686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496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CEEF3-59CA-416E-BD89-CCC58750DB79}" type="datetimeFigureOut">
              <a:rPr lang="ko-KR" altLang="en-US" smtClean="0"/>
              <a:pPr/>
              <a:t>2017-08-17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6084-0488-43B4-8063-0C41221686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049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CEEF3-59CA-416E-BD89-CCC58750DB79}" type="datetimeFigureOut">
              <a:rPr lang="ko-KR" altLang="en-US" smtClean="0"/>
              <a:pPr/>
              <a:t>2017-08-17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6084-0488-43B4-8063-0C41221686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210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CEEF3-59CA-416E-BD89-CCC58750DB79}" type="datetimeFigureOut">
              <a:rPr lang="ko-KR" altLang="en-US" smtClean="0"/>
              <a:pPr/>
              <a:t>2017-08-17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6084-0488-43B4-8063-0C41221686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870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CEEF3-59CA-416E-BD89-CCC58750DB79}" type="datetimeFigureOut">
              <a:rPr lang="ko-KR" altLang="en-US" smtClean="0"/>
              <a:pPr/>
              <a:t>2017-08-17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6084-0488-43B4-8063-0C41221686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344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CEEF3-59CA-416E-BD89-CCC58750DB79}" type="datetimeFigureOut">
              <a:rPr lang="ko-KR" altLang="en-US" smtClean="0"/>
              <a:pPr/>
              <a:t>2017-08-17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6084-0488-43B4-8063-0C41221686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368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CEEF3-59CA-416E-BD89-CCC58750DB79}" type="datetimeFigureOut">
              <a:rPr lang="ko-KR" altLang="en-US" smtClean="0"/>
              <a:pPr/>
              <a:t>2017-08-17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C6084-0488-43B4-8063-0C41221686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092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CEEF3-59CA-416E-BD89-CCC58750DB79}" type="datetimeFigureOut">
              <a:rPr lang="ko-KR" altLang="en-US" smtClean="0"/>
              <a:pPr/>
              <a:t>2017-08-17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C6084-0488-43B4-8063-0C41221686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02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6BA8FA7F-CF08-4739-87D8-96EDA6B78BEB}"/>
              </a:ext>
            </a:extLst>
          </p:cNvPr>
          <p:cNvSpPr/>
          <p:nvPr/>
        </p:nvSpPr>
        <p:spPr>
          <a:xfrm>
            <a:off x="919919" y="1328373"/>
            <a:ext cx="8598569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9C548C-CF08-4892-8924-68F41CD06F41}"/>
              </a:ext>
            </a:extLst>
          </p:cNvPr>
          <p:cNvSpPr txBox="1"/>
          <p:nvPr/>
        </p:nvSpPr>
        <p:spPr>
          <a:xfrm>
            <a:off x="979968" y="594832"/>
            <a:ext cx="8367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chemeClr val="accent1"/>
                </a:solidFill>
                <a:latin typeface="+mn-ea"/>
              </a:rPr>
              <a:t>Cerber</a:t>
            </a:r>
            <a:r>
              <a:rPr lang="en-US" altLang="ko-KR" sz="3600" b="1" dirty="0">
                <a:solidFill>
                  <a:schemeClr val="accent1"/>
                </a:solidFill>
                <a:latin typeface="+mn-ea"/>
              </a:rPr>
              <a:t>?  </a:t>
            </a:r>
            <a:endParaRPr lang="ko-KR" altLang="en-US" sz="3600" b="1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10" name="그림 9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4C0ECDA-FFA1-4FCA-A6CF-3C0C3AFC2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33" y="1606857"/>
            <a:ext cx="3310728" cy="5070051"/>
          </a:xfrm>
          <a:prstGeom prst="rect">
            <a:avLst/>
          </a:prstGeom>
        </p:spPr>
      </p:pic>
      <p:pic>
        <p:nvPicPr>
          <p:cNvPr id="12" name="그림 11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536D08F-4031-4916-85E4-24047DDE7C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797" y="1606857"/>
            <a:ext cx="3376370" cy="5070051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2A602587-E374-4DC0-A386-016B0B487D63}"/>
              </a:ext>
            </a:extLst>
          </p:cNvPr>
          <p:cNvSpPr/>
          <p:nvPr/>
        </p:nvSpPr>
        <p:spPr>
          <a:xfrm>
            <a:off x="7126503" y="3802535"/>
            <a:ext cx="1571348" cy="678693"/>
          </a:xfrm>
          <a:prstGeom prst="rightArrow">
            <a:avLst>
              <a:gd name="adj1" fmla="val 50000"/>
              <a:gd name="adj2" fmla="val 905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실내, 벽이(가) 표시된 사진&#10;&#10;높은 신뢰도로 생성된 설명">
            <a:extLst>
              <a:ext uri="{FF2B5EF4-FFF2-40B4-BE49-F238E27FC236}">
                <a16:creationId xmlns:a16="http://schemas.microsoft.com/office/drawing/2014/main" id="{D8E72FC3-0C01-419A-BB33-D18135AF2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187" y="2702465"/>
            <a:ext cx="3038305" cy="303830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0CC6EF8-1A6A-40F9-AD49-C175CF620F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389" y="4665183"/>
            <a:ext cx="1057423" cy="457264"/>
          </a:xfrm>
          <a:prstGeom prst="rect">
            <a:avLst/>
          </a:prstGeom>
        </p:spPr>
      </p:pic>
      <p:sp>
        <p:nvSpPr>
          <p:cNvPr id="24" name="액자 23">
            <a:extLst>
              <a:ext uri="{FF2B5EF4-FFF2-40B4-BE49-F238E27FC236}">
                <a16:creationId xmlns:a16="http://schemas.microsoft.com/office/drawing/2014/main" id="{7E97B8C2-4234-446E-93B8-982EF75AC17F}"/>
              </a:ext>
            </a:extLst>
          </p:cNvPr>
          <p:cNvSpPr/>
          <p:nvPr/>
        </p:nvSpPr>
        <p:spPr>
          <a:xfrm>
            <a:off x="8898389" y="4665182"/>
            <a:ext cx="1057423" cy="457265"/>
          </a:xfrm>
          <a:prstGeom prst="frame">
            <a:avLst>
              <a:gd name="adj1" fmla="val 3432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83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6BA8FA7F-CF08-4739-87D8-96EDA6B78BEB}"/>
              </a:ext>
            </a:extLst>
          </p:cNvPr>
          <p:cNvSpPr/>
          <p:nvPr/>
        </p:nvSpPr>
        <p:spPr>
          <a:xfrm>
            <a:off x="919919" y="1328373"/>
            <a:ext cx="8598569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9C548C-CF08-4892-8924-68F41CD06F41}"/>
              </a:ext>
            </a:extLst>
          </p:cNvPr>
          <p:cNvSpPr txBox="1"/>
          <p:nvPr/>
        </p:nvSpPr>
        <p:spPr>
          <a:xfrm>
            <a:off x="979968" y="594832"/>
            <a:ext cx="8367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chemeClr val="accent1"/>
                </a:solidFill>
                <a:latin typeface="+mn-ea"/>
              </a:rPr>
              <a:t>Cerber</a:t>
            </a:r>
            <a:r>
              <a:rPr lang="en-US" altLang="ko-KR" sz="3600" b="1" dirty="0">
                <a:solidFill>
                  <a:schemeClr val="accent1"/>
                </a:solidFill>
                <a:latin typeface="+mn-ea"/>
              </a:rPr>
              <a:t>? –</a:t>
            </a:r>
            <a:r>
              <a:rPr lang="ko-KR" altLang="en-US" sz="3600" b="1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ko-KR" sz="3600" b="1" dirty="0" err="1">
                <a:solidFill>
                  <a:schemeClr val="accent1"/>
                </a:solidFill>
                <a:latin typeface="+mn-ea"/>
              </a:rPr>
              <a:t>Cerber</a:t>
            </a:r>
            <a:r>
              <a:rPr lang="en-US" altLang="ko-KR" sz="3600" b="1" dirty="0">
                <a:solidFill>
                  <a:schemeClr val="accent1"/>
                </a:solidFill>
                <a:latin typeface="+mn-ea"/>
              </a:rPr>
              <a:t> Process(Parent)</a:t>
            </a:r>
            <a:endParaRPr lang="ko-KR" altLang="en-US" sz="36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3EDAF1-FC0B-43EB-AD6E-3439A33AF53D}"/>
              </a:ext>
            </a:extLst>
          </p:cNvPr>
          <p:cNvSpPr/>
          <p:nvPr/>
        </p:nvSpPr>
        <p:spPr>
          <a:xfrm>
            <a:off x="979968" y="1883386"/>
            <a:ext cx="1970843" cy="692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Cerber</a:t>
            </a:r>
            <a:endParaRPr lang="en-US" altLang="ko-KR" dirty="0"/>
          </a:p>
          <a:p>
            <a:pPr algn="ctr"/>
            <a:r>
              <a:rPr lang="en-US" altLang="ko-KR" dirty="0"/>
              <a:t>Process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DD37F-BFFD-40A4-BA20-422C8DD5A0FD}"/>
              </a:ext>
            </a:extLst>
          </p:cNvPr>
          <p:cNvSpPr txBox="1"/>
          <p:nvPr/>
        </p:nvSpPr>
        <p:spPr>
          <a:xfrm>
            <a:off x="3083637" y="1835995"/>
            <a:ext cx="3358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GetUserDefaultUILanguage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CreateFile</a:t>
            </a:r>
            <a:r>
              <a:rPr lang="en-US" altLang="ko-KR" dirty="0">
                <a:solidFill>
                  <a:schemeClr val="accent5"/>
                </a:solidFill>
              </a:rPr>
              <a:t> – </a:t>
            </a:r>
            <a:r>
              <a:rPr lang="en-US" altLang="ko-KR" dirty="0" err="1">
                <a:solidFill>
                  <a:schemeClr val="accent5"/>
                </a:solidFill>
              </a:rPr>
              <a:t>Thiophene.sed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CreateFile</a:t>
            </a:r>
            <a:r>
              <a:rPr lang="en-US" altLang="ko-KR" dirty="0">
                <a:solidFill>
                  <a:schemeClr val="accent5"/>
                </a:solidFill>
              </a:rPr>
              <a:t> – BgWorker.dll</a:t>
            </a: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CreateFile</a:t>
            </a:r>
            <a:r>
              <a:rPr lang="en-US" altLang="ko-KR" dirty="0">
                <a:solidFill>
                  <a:schemeClr val="accent5"/>
                </a:solidFill>
              </a:rPr>
              <a:t> – System.dll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pic>
        <p:nvPicPr>
          <p:cNvPr id="9" name="그림 8" descr="물건, 개체, 장치이(가) 표시된 사진&#10;&#10;높은 신뢰도로 생성된 설명">
            <a:extLst>
              <a:ext uri="{FF2B5EF4-FFF2-40B4-BE49-F238E27FC236}">
                <a16:creationId xmlns:a16="http://schemas.microsoft.com/office/drawing/2014/main" id="{4E3B51AD-1580-44A7-9188-EF8D7695D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68" y="3234031"/>
            <a:ext cx="9993120" cy="381053"/>
          </a:xfrm>
          <a:prstGeom prst="rect">
            <a:avLst/>
          </a:prstGeom>
        </p:spPr>
      </p:pic>
      <p:pic>
        <p:nvPicPr>
          <p:cNvPr id="10" name="그림 9" descr="개체, 물건이(가) 표시된 사진&#10;&#10;높은 신뢰도로 생성된 설명">
            <a:extLst>
              <a:ext uri="{FF2B5EF4-FFF2-40B4-BE49-F238E27FC236}">
                <a16:creationId xmlns:a16="http://schemas.microsoft.com/office/drawing/2014/main" id="{689A4CD5-105F-42D5-B8BF-B103F8741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68" y="3883878"/>
            <a:ext cx="9964541" cy="647790"/>
          </a:xfrm>
          <a:prstGeom prst="rect">
            <a:avLst/>
          </a:prstGeom>
        </p:spPr>
      </p:pic>
      <p:pic>
        <p:nvPicPr>
          <p:cNvPr id="11" name="그림 10" descr="물건이(가) 표시된 사진&#10;&#10;높은 신뢰도로 생성된 설명">
            <a:extLst>
              <a:ext uri="{FF2B5EF4-FFF2-40B4-BE49-F238E27FC236}">
                <a16:creationId xmlns:a16="http://schemas.microsoft.com/office/drawing/2014/main" id="{E1F6B228-E538-4B58-863B-1C028EC0A6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68" y="4817598"/>
            <a:ext cx="9993120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9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6BA8FA7F-CF08-4739-87D8-96EDA6B78BEB}"/>
              </a:ext>
            </a:extLst>
          </p:cNvPr>
          <p:cNvSpPr/>
          <p:nvPr/>
        </p:nvSpPr>
        <p:spPr>
          <a:xfrm>
            <a:off x="919919" y="1328373"/>
            <a:ext cx="8598569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9C548C-CF08-4892-8924-68F41CD06F41}"/>
              </a:ext>
            </a:extLst>
          </p:cNvPr>
          <p:cNvSpPr txBox="1"/>
          <p:nvPr/>
        </p:nvSpPr>
        <p:spPr>
          <a:xfrm>
            <a:off x="979968" y="594832"/>
            <a:ext cx="8367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chemeClr val="accent1"/>
                </a:solidFill>
                <a:latin typeface="+mn-ea"/>
              </a:rPr>
              <a:t>Cerber</a:t>
            </a:r>
            <a:r>
              <a:rPr lang="en-US" altLang="ko-KR" sz="3600" b="1" dirty="0">
                <a:solidFill>
                  <a:schemeClr val="accent1"/>
                </a:solidFill>
                <a:latin typeface="+mn-ea"/>
              </a:rPr>
              <a:t>? –</a:t>
            </a:r>
            <a:r>
              <a:rPr lang="ko-KR" altLang="en-US" sz="3600" b="1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ko-KR" sz="3600" b="1" dirty="0" err="1">
                <a:solidFill>
                  <a:schemeClr val="accent1"/>
                </a:solidFill>
                <a:latin typeface="+mn-ea"/>
              </a:rPr>
              <a:t>Cerber</a:t>
            </a:r>
            <a:r>
              <a:rPr lang="en-US" altLang="ko-KR" sz="3600" b="1" dirty="0">
                <a:solidFill>
                  <a:schemeClr val="accent1"/>
                </a:solidFill>
                <a:latin typeface="+mn-ea"/>
              </a:rPr>
              <a:t> Process(Parent)</a:t>
            </a:r>
            <a:endParaRPr lang="ko-KR" altLang="en-US" sz="36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3EDAF1-FC0B-43EB-AD6E-3439A33AF53D}"/>
              </a:ext>
            </a:extLst>
          </p:cNvPr>
          <p:cNvSpPr/>
          <p:nvPr/>
        </p:nvSpPr>
        <p:spPr>
          <a:xfrm>
            <a:off x="979968" y="1883386"/>
            <a:ext cx="1970843" cy="692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Cerber</a:t>
            </a:r>
            <a:endParaRPr lang="en-US" altLang="ko-KR" dirty="0"/>
          </a:p>
          <a:p>
            <a:pPr algn="ctr"/>
            <a:r>
              <a:rPr lang="en-US" altLang="ko-KR" dirty="0"/>
              <a:t>Process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DD37F-BFFD-40A4-BA20-422C8DD5A0FD}"/>
              </a:ext>
            </a:extLst>
          </p:cNvPr>
          <p:cNvSpPr txBox="1"/>
          <p:nvPr/>
        </p:nvSpPr>
        <p:spPr>
          <a:xfrm>
            <a:off x="3083637" y="1835995"/>
            <a:ext cx="33586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GetUserDefaultUILanguage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CreateFile</a:t>
            </a:r>
            <a:r>
              <a:rPr lang="en-US" altLang="ko-KR" dirty="0">
                <a:solidFill>
                  <a:schemeClr val="accent5"/>
                </a:solidFill>
              </a:rPr>
              <a:t> – </a:t>
            </a:r>
            <a:r>
              <a:rPr lang="en-US" altLang="ko-KR" dirty="0" err="1">
                <a:solidFill>
                  <a:schemeClr val="accent5"/>
                </a:solidFill>
              </a:rPr>
              <a:t>Thiophene.sed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CreateFile</a:t>
            </a:r>
            <a:r>
              <a:rPr lang="en-US" altLang="ko-KR" dirty="0">
                <a:solidFill>
                  <a:schemeClr val="accent5"/>
                </a:solidFill>
              </a:rPr>
              <a:t> – BgWorker.dll</a:t>
            </a: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CreateFile</a:t>
            </a:r>
            <a:r>
              <a:rPr lang="en-US" altLang="ko-KR" dirty="0">
                <a:solidFill>
                  <a:schemeClr val="accent5"/>
                </a:solidFill>
              </a:rPr>
              <a:t> – System.dll</a:t>
            </a: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System.dll.Call</a:t>
            </a:r>
            <a:endParaRPr lang="en-US" altLang="ko-KR" dirty="0">
              <a:solidFill>
                <a:schemeClr val="accent5"/>
              </a:solidFill>
            </a:endParaRPr>
          </a:p>
        </p:txBody>
      </p:sp>
      <p:pic>
        <p:nvPicPr>
          <p:cNvPr id="12" name="그림 11" descr="물건, 장치, 측정기이(가) 표시된 사진&#10;&#10;매우 높은 신뢰도로 생성된 설명">
            <a:extLst>
              <a:ext uri="{FF2B5EF4-FFF2-40B4-BE49-F238E27FC236}">
                <a16:creationId xmlns:a16="http://schemas.microsoft.com/office/drawing/2014/main" id="{C30E2F02-63C8-49A8-8CE1-1336F87B0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48" y="3775226"/>
            <a:ext cx="9516803" cy="20957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C7E469-136B-4E6C-A4B8-52DC46B84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68" y="4363011"/>
            <a:ext cx="9573961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4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6BA8FA7F-CF08-4739-87D8-96EDA6B78BEB}"/>
              </a:ext>
            </a:extLst>
          </p:cNvPr>
          <p:cNvSpPr/>
          <p:nvPr/>
        </p:nvSpPr>
        <p:spPr>
          <a:xfrm>
            <a:off x="919919" y="1328373"/>
            <a:ext cx="8598569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9C548C-CF08-4892-8924-68F41CD06F41}"/>
              </a:ext>
            </a:extLst>
          </p:cNvPr>
          <p:cNvSpPr txBox="1"/>
          <p:nvPr/>
        </p:nvSpPr>
        <p:spPr>
          <a:xfrm>
            <a:off x="979968" y="594832"/>
            <a:ext cx="8367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chemeClr val="accent1"/>
                </a:solidFill>
                <a:latin typeface="+mn-ea"/>
              </a:rPr>
              <a:t>Cerber</a:t>
            </a:r>
            <a:r>
              <a:rPr lang="en-US" altLang="ko-KR" sz="3600" b="1" dirty="0">
                <a:solidFill>
                  <a:schemeClr val="accent1"/>
                </a:solidFill>
                <a:latin typeface="+mn-ea"/>
              </a:rPr>
              <a:t>? –</a:t>
            </a:r>
            <a:r>
              <a:rPr lang="ko-KR" altLang="en-US" sz="3600" b="1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ko-KR" sz="3600" b="1" dirty="0" err="1">
                <a:solidFill>
                  <a:schemeClr val="accent1"/>
                </a:solidFill>
                <a:latin typeface="+mn-ea"/>
              </a:rPr>
              <a:t>Cerber</a:t>
            </a:r>
            <a:r>
              <a:rPr lang="en-US" altLang="ko-KR" sz="3600" b="1" dirty="0">
                <a:solidFill>
                  <a:schemeClr val="accent1"/>
                </a:solidFill>
                <a:latin typeface="+mn-ea"/>
              </a:rPr>
              <a:t> Process(Parent)</a:t>
            </a:r>
            <a:endParaRPr lang="ko-KR" altLang="en-US" sz="36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3EDAF1-FC0B-43EB-AD6E-3439A33AF53D}"/>
              </a:ext>
            </a:extLst>
          </p:cNvPr>
          <p:cNvSpPr/>
          <p:nvPr/>
        </p:nvSpPr>
        <p:spPr>
          <a:xfrm>
            <a:off x="979968" y="1883386"/>
            <a:ext cx="1970843" cy="692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Cerber</a:t>
            </a:r>
            <a:endParaRPr lang="en-US" altLang="ko-KR" dirty="0"/>
          </a:p>
          <a:p>
            <a:pPr algn="ctr"/>
            <a:r>
              <a:rPr lang="en-US" altLang="ko-KR" dirty="0"/>
              <a:t>Process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DD37F-BFFD-40A4-BA20-422C8DD5A0FD}"/>
              </a:ext>
            </a:extLst>
          </p:cNvPr>
          <p:cNvSpPr txBox="1"/>
          <p:nvPr/>
        </p:nvSpPr>
        <p:spPr>
          <a:xfrm>
            <a:off x="3083637" y="1835995"/>
            <a:ext cx="335861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GetUserDefaultUILanguage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CreateFile</a:t>
            </a:r>
            <a:r>
              <a:rPr lang="en-US" altLang="ko-KR" dirty="0">
                <a:solidFill>
                  <a:schemeClr val="accent5"/>
                </a:solidFill>
              </a:rPr>
              <a:t> – </a:t>
            </a:r>
            <a:r>
              <a:rPr lang="en-US" altLang="ko-KR" dirty="0" err="1">
                <a:solidFill>
                  <a:schemeClr val="accent5"/>
                </a:solidFill>
              </a:rPr>
              <a:t>Thiophene.sed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CreateFile</a:t>
            </a:r>
            <a:r>
              <a:rPr lang="en-US" altLang="ko-KR" dirty="0">
                <a:solidFill>
                  <a:schemeClr val="accent5"/>
                </a:solidFill>
              </a:rPr>
              <a:t> – BgWorker.dll</a:t>
            </a: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CreateFile</a:t>
            </a:r>
            <a:r>
              <a:rPr lang="en-US" altLang="ko-KR" dirty="0">
                <a:solidFill>
                  <a:schemeClr val="accent5"/>
                </a:solidFill>
              </a:rPr>
              <a:t> – System.dll</a:t>
            </a: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System.dll.Call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LoadLibrary</a:t>
            </a:r>
            <a:r>
              <a:rPr lang="en-US" altLang="ko-KR" dirty="0">
                <a:solidFill>
                  <a:schemeClr val="accent5"/>
                </a:solidFill>
              </a:rPr>
              <a:t> – BgWorker.dll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48937D-4741-4510-BB4F-7D32AB2CD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28" y="3714546"/>
            <a:ext cx="8487960" cy="209579"/>
          </a:xfrm>
          <a:prstGeom prst="rect">
            <a:avLst/>
          </a:prstGeom>
        </p:spPr>
      </p:pic>
      <p:pic>
        <p:nvPicPr>
          <p:cNvPr id="10" name="그림 9" descr="스크린샷, 전자기기이(가) 표시된 사진&#10;&#10;매우 높은 신뢰도로 생성된 설명">
            <a:extLst>
              <a:ext uri="{FF2B5EF4-FFF2-40B4-BE49-F238E27FC236}">
                <a16:creationId xmlns:a16="http://schemas.microsoft.com/office/drawing/2014/main" id="{6D2D3D35-A2E7-474A-BDEA-2AB07730F7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0" r="34893" b="86845"/>
          <a:stretch/>
        </p:blipFill>
        <p:spPr>
          <a:xfrm>
            <a:off x="1030528" y="4470546"/>
            <a:ext cx="7549988" cy="445752"/>
          </a:xfrm>
          <a:prstGeom prst="rect">
            <a:avLst/>
          </a:prstGeom>
        </p:spPr>
      </p:pic>
      <p:pic>
        <p:nvPicPr>
          <p:cNvPr id="11" name="그림 10" descr="스크린샷, 전자기기이(가) 표시된 사진&#10;&#10;매우 높은 신뢰도로 생성된 설명">
            <a:extLst>
              <a:ext uri="{FF2B5EF4-FFF2-40B4-BE49-F238E27FC236}">
                <a16:creationId xmlns:a16="http://schemas.microsoft.com/office/drawing/2014/main" id="{9FCA4B68-77AF-4F3B-810E-CA6302F1DF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15" t="82233"/>
          <a:stretch/>
        </p:blipFill>
        <p:spPr>
          <a:xfrm>
            <a:off x="2204354" y="4989813"/>
            <a:ext cx="6376162" cy="59483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80544C8-1157-4304-BC1C-15DAD334CD75}"/>
              </a:ext>
            </a:extLst>
          </p:cNvPr>
          <p:cNvSpPr/>
          <p:nvPr/>
        </p:nvSpPr>
        <p:spPr>
          <a:xfrm>
            <a:off x="1270225" y="3971052"/>
            <a:ext cx="2050742" cy="4525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Handle : </a:t>
            </a:r>
            <a:r>
              <a:rPr lang="en-US" altLang="ko-KR" dirty="0" err="1"/>
              <a:t>E8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803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6BA8FA7F-CF08-4739-87D8-96EDA6B78BEB}"/>
              </a:ext>
            </a:extLst>
          </p:cNvPr>
          <p:cNvSpPr/>
          <p:nvPr/>
        </p:nvSpPr>
        <p:spPr>
          <a:xfrm>
            <a:off x="919919" y="1328373"/>
            <a:ext cx="8598569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9C548C-CF08-4892-8924-68F41CD06F41}"/>
              </a:ext>
            </a:extLst>
          </p:cNvPr>
          <p:cNvSpPr txBox="1"/>
          <p:nvPr/>
        </p:nvSpPr>
        <p:spPr>
          <a:xfrm>
            <a:off x="979968" y="594832"/>
            <a:ext cx="8367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chemeClr val="accent1"/>
                </a:solidFill>
                <a:latin typeface="+mn-ea"/>
              </a:rPr>
              <a:t>Cerber</a:t>
            </a:r>
            <a:r>
              <a:rPr lang="en-US" altLang="ko-KR" sz="3600" b="1" dirty="0">
                <a:solidFill>
                  <a:schemeClr val="accent1"/>
                </a:solidFill>
                <a:latin typeface="+mn-ea"/>
              </a:rPr>
              <a:t>? –</a:t>
            </a:r>
            <a:r>
              <a:rPr lang="ko-KR" altLang="en-US" sz="3600" b="1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ko-KR" sz="3600" b="1" dirty="0" err="1">
                <a:solidFill>
                  <a:schemeClr val="accent1"/>
                </a:solidFill>
                <a:latin typeface="+mn-ea"/>
              </a:rPr>
              <a:t>Cerber</a:t>
            </a:r>
            <a:r>
              <a:rPr lang="en-US" altLang="ko-KR" sz="3600" b="1" dirty="0">
                <a:solidFill>
                  <a:schemeClr val="accent1"/>
                </a:solidFill>
                <a:latin typeface="+mn-ea"/>
              </a:rPr>
              <a:t> Process(Parent)</a:t>
            </a:r>
            <a:endParaRPr lang="ko-KR" altLang="en-US" sz="36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3EDAF1-FC0B-43EB-AD6E-3439A33AF53D}"/>
              </a:ext>
            </a:extLst>
          </p:cNvPr>
          <p:cNvSpPr/>
          <p:nvPr/>
        </p:nvSpPr>
        <p:spPr>
          <a:xfrm>
            <a:off x="979968" y="1883386"/>
            <a:ext cx="1970843" cy="692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Cerber</a:t>
            </a:r>
            <a:endParaRPr lang="en-US" altLang="ko-KR" dirty="0"/>
          </a:p>
          <a:p>
            <a:pPr algn="ctr"/>
            <a:r>
              <a:rPr lang="en-US" altLang="ko-KR" dirty="0"/>
              <a:t>Process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DD37F-BFFD-40A4-BA20-422C8DD5A0FD}"/>
              </a:ext>
            </a:extLst>
          </p:cNvPr>
          <p:cNvSpPr txBox="1"/>
          <p:nvPr/>
        </p:nvSpPr>
        <p:spPr>
          <a:xfrm>
            <a:off x="3083637" y="1835995"/>
            <a:ext cx="45695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GetUserDefaultUILanguage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CreateFile</a:t>
            </a:r>
            <a:r>
              <a:rPr lang="en-US" altLang="ko-KR" dirty="0">
                <a:solidFill>
                  <a:schemeClr val="accent5"/>
                </a:solidFill>
              </a:rPr>
              <a:t> – </a:t>
            </a:r>
            <a:r>
              <a:rPr lang="en-US" altLang="ko-KR" dirty="0" err="1">
                <a:solidFill>
                  <a:schemeClr val="accent5"/>
                </a:solidFill>
              </a:rPr>
              <a:t>Thiophene.sed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CreateFile</a:t>
            </a:r>
            <a:r>
              <a:rPr lang="en-US" altLang="ko-KR" dirty="0">
                <a:solidFill>
                  <a:schemeClr val="accent5"/>
                </a:solidFill>
              </a:rPr>
              <a:t> – BgWorker.dll</a:t>
            </a: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CreateFile</a:t>
            </a:r>
            <a:r>
              <a:rPr lang="en-US" altLang="ko-KR" dirty="0">
                <a:solidFill>
                  <a:schemeClr val="accent5"/>
                </a:solidFill>
              </a:rPr>
              <a:t> – System.dll</a:t>
            </a: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System.dll.Call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LoadLibrary</a:t>
            </a:r>
            <a:r>
              <a:rPr lang="en-US" altLang="ko-KR" dirty="0">
                <a:solidFill>
                  <a:schemeClr val="accent5"/>
                </a:solidFill>
              </a:rPr>
              <a:t> – BgWorker.dll</a:t>
            </a: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CreateFile</a:t>
            </a:r>
            <a:r>
              <a:rPr lang="en-US" altLang="ko-KR" dirty="0">
                <a:solidFill>
                  <a:schemeClr val="accent5"/>
                </a:solidFill>
              </a:rPr>
              <a:t> &amp; </a:t>
            </a:r>
            <a:r>
              <a:rPr lang="en-US" altLang="ko-KR" dirty="0" err="1">
                <a:solidFill>
                  <a:schemeClr val="accent5"/>
                </a:solidFill>
              </a:rPr>
              <a:t>ReadFile</a:t>
            </a:r>
            <a:r>
              <a:rPr lang="en-US" altLang="ko-KR" dirty="0">
                <a:solidFill>
                  <a:schemeClr val="accent5"/>
                </a:solidFill>
              </a:rPr>
              <a:t> – </a:t>
            </a:r>
            <a:r>
              <a:rPr lang="en-US" altLang="ko-KR" dirty="0" err="1">
                <a:solidFill>
                  <a:schemeClr val="accent5"/>
                </a:solidFill>
              </a:rPr>
              <a:t>Thiophene.sed</a:t>
            </a:r>
            <a:endParaRPr lang="en-US" altLang="ko-KR" dirty="0">
              <a:solidFill>
                <a:schemeClr val="accent5"/>
              </a:solidFill>
            </a:endParaRPr>
          </a:p>
        </p:txBody>
      </p:sp>
      <p:pic>
        <p:nvPicPr>
          <p:cNvPr id="12" name="그림 11" descr="물건, 개체, 모니터, 실내이(가) 표시된 사진&#10;&#10;높은 신뢰도로 생성된 설명">
            <a:extLst>
              <a:ext uri="{FF2B5EF4-FFF2-40B4-BE49-F238E27FC236}">
                <a16:creationId xmlns:a16="http://schemas.microsoft.com/office/drawing/2014/main" id="{F3DF103A-A4DF-460B-8123-B8648CD39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94" y="3929581"/>
            <a:ext cx="8468907" cy="1419423"/>
          </a:xfrm>
          <a:prstGeom prst="rect">
            <a:avLst/>
          </a:prstGeom>
        </p:spPr>
      </p:pic>
      <p:pic>
        <p:nvPicPr>
          <p:cNvPr id="14" name="그림 1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3A719A6-199B-4E9F-96C0-6AB44334AC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086" y="5400789"/>
            <a:ext cx="7097115" cy="1267002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7084DF25-0CA3-49A9-9B78-EAFB94B217A2}"/>
              </a:ext>
            </a:extLst>
          </p:cNvPr>
          <p:cNvSpPr/>
          <p:nvPr/>
        </p:nvSpPr>
        <p:spPr>
          <a:xfrm>
            <a:off x="3977196" y="5956917"/>
            <a:ext cx="2601157" cy="26633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88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6BA8FA7F-CF08-4739-87D8-96EDA6B78BEB}"/>
              </a:ext>
            </a:extLst>
          </p:cNvPr>
          <p:cNvSpPr/>
          <p:nvPr/>
        </p:nvSpPr>
        <p:spPr>
          <a:xfrm>
            <a:off x="919919" y="1328373"/>
            <a:ext cx="8598569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9C548C-CF08-4892-8924-68F41CD06F41}"/>
              </a:ext>
            </a:extLst>
          </p:cNvPr>
          <p:cNvSpPr txBox="1"/>
          <p:nvPr/>
        </p:nvSpPr>
        <p:spPr>
          <a:xfrm>
            <a:off x="979968" y="594832"/>
            <a:ext cx="8367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chemeClr val="accent1"/>
                </a:solidFill>
                <a:latin typeface="+mn-ea"/>
              </a:rPr>
              <a:t>Cerber</a:t>
            </a:r>
            <a:r>
              <a:rPr lang="en-US" altLang="ko-KR" sz="3600" b="1" dirty="0">
                <a:solidFill>
                  <a:schemeClr val="accent1"/>
                </a:solidFill>
                <a:latin typeface="+mn-ea"/>
              </a:rPr>
              <a:t>? –</a:t>
            </a:r>
            <a:r>
              <a:rPr lang="ko-KR" altLang="en-US" sz="3600" b="1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ko-KR" sz="3600" b="1" dirty="0" err="1">
                <a:solidFill>
                  <a:schemeClr val="accent1"/>
                </a:solidFill>
                <a:latin typeface="+mn-ea"/>
              </a:rPr>
              <a:t>Cerber</a:t>
            </a:r>
            <a:r>
              <a:rPr lang="en-US" altLang="ko-KR" sz="3600" b="1" dirty="0">
                <a:solidFill>
                  <a:schemeClr val="accent1"/>
                </a:solidFill>
                <a:latin typeface="+mn-ea"/>
              </a:rPr>
              <a:t> Process(Parent)</a:t>
            </a:r>
            <a:endParaRPr lang="ko-KR" altLang="en-US" sz="36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3EDAF1-FC0B-43EB-AD6E-3439A33AF53D}"/>
              </a:ext>
            </a:extLst>
          </p:cNvPr>
          <p:cNvSpPr/>
          <p:nvPr/>
        </p:nvSpPr>
        <p:spPr>
          <a:xfrm>
            <a:off x="979968" y="1883386"/>
            <a:ext cx="1970843" cy="692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Cerber</a:t>
            </a:r>
            <a:endParaRPr lang="en-US" altLang="ko-KR" dirty="0"/>
          </a:p>
          <a:p>
            <a:pPr algn="ctr"/>
            <a:r>
              <a:rPr lang="en-US" altLang="ko-KR" dirty="0"/>
              <a:t>Process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DD37F-BFFD-40A4-BA20-422C8DD5A0FD}"/>
              </a:ext>
            </a:extLst>
          </p:cNvPr>
          <p:cNvSpPr txBox="1"/>
          <p:nvPr/>
        </p:nvSpPr>
        <p:spPr>
          <a:xfrm>
            <a:off x="3083637" y="1835995"/>
            <a:ext cx="456952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GetUserDefaultUILanguage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CreateFile</a:t>
            </a:r>
            <a:r>
              <a:rPr lang="en-US" altLang="ko-KR" dirty="0">
                <a:solidFill>
                  <a:schemeClr val="accent5"/>
                </a:solidFill>
              </a:rPr>
              <a:t> – </a:t>
            </a:r>
            <a:r>
              <a:rPr lang="en-US" altLang="ko-KR" dirty="0" err="1">
                <a:solidFill>
                  <a:schemeClr val="accent5"/>
                </a:solidFill>
              </a:rPr>
              <a:t>Thiophene.sed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CreateFile</a:t>
            </a:r>
            <a:r>
              <a:rPr lang="en-US" altLang="ko-KR" dirty="0">
                <a:solidFill>
                  <a:schemeClr val="accent5"/>
                </a:solidFill>
              </a:rPr>
              <a:t> – BgWorker.dll</a:t>
            </a: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CreateFile</a:t>
            </a:r>
            <a:r>
              <a:rPr lang="en-US" altLang="ko-KR" dirty="0">
                <a:solidFill>
                  <a:schemeClr val="accent5"/>
                </a:solidFill>
              </a:rPr>
              <a:t> – System.dll</a:t>
            </a: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System.dll.Call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LoadLibrary</a:t>
            </a:r>
            <a:r>
              <a:rPr lang="en-US" altLang="ko-KR" dirty="0">
                <a:solidFill>
                  <a:schemeClr val="accent5"/>
                </a:solidFill>
              </a:rPr>
              <a:t> – BgWorker.dll</a:t>
            </a: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CreateFile</a:t>
            </a:r>
            <a:r>
              <a:rPr lang="en-US" altLang="ko-KR" dirty="0">
                <a:solidFill>
                  <a:schemeClr val="accent5"/>
                </a:solidFill>
              </a:rPr>
              <a:t> &amp; </a:t>
            </a:r>
            <a:r>
              <a:rPr lang="en-US" altLang="ko-KR" dirty="0" err="1">
                <a:solidFill>
                  <a:schemeClr val="accent5"/>
                </a:solidFill>
              </a:rPr>
              <a:t>ReadFile</a:t>
            </a:r>
            <a:r>
              <a:rPr lang="en-US" altLang="ko-KR" dirty="0">
                <a:solidFill>
                  <a:schemeClr val="accent5"/>
                </a:solidFill>
              </a:rPr>
              <a:t> – </a:t>
            </a:r>
            <a:r>
              <a:rPr lang="en-US" altLang="ko-KR" dirty="0" err="1">
                <a:solidFill>
                  <a:schemeClr val="accent5"/>
                </a:solidFill>
              </a:rPr>
              <a:t>Thiophene.sed</a:t>
            </a:r>
            <a:endParaRPr lang="en-US" altLang="ko-KR" dirty="0">
              <a:solidFill>
                <a:schemeClr val="accent5"/>
              </a:solidFill>
            </a:endParaRPr>
          </a:p>
          <a:p>
            <a:r>
              <a:rPr lang="en-US" altLang="ko-KR" dirty="0">
                <a:solidFill>
                  <a:schemeClr val="accent5"/>
                </a:solidFill>
              </a:rPr>
              <a:t>8.  </a:t>
            </a:r>
            <a:r>
              <a:rPr lang="en-US" altLang="ko-KR" dirty="0" err="1">
                <a:solidFill>
                  <a:schemeClr val="accent5"/>
                </a:solidFill>
              </a:rPr>
              <a:t>CreateProcess</a:t>
            </a:r>
            <a:r>
              <a:rPr lang="en-US" altLang="ko-KR" dirty="0">
                <a:solidFill>
                  <a:schemeClr val="accent5"/>
                </a:solidFill>
              </a:rPr>
              <a:t>()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accent5"/>
              </a:solidFill>
            </a:endParaRPr>
          </a:p>
        </p:txBody>
      </p:sp>
      <p:pic>
        <p:nvPicPr>
          <p:cNvPr id="10" name="그림 9" descr="물건이(가) 표시된 사진&#10;&#10;매우 높은 신뢰도로 생성된 설명">
            <a:extLst>
              <a:ext uri="{FF2B5EF4-FFF2-40B4-BE49-F238E27FC236}">
                <a16:creationId xmlns:a16="http://schemas.microsoft.com/office/drawing/2014/main" id="{5C2A8013-4667-4C99-8DFA-C60C2DEF2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68" y="4245829"/>
            <a:ext cx="8459381" cy="2857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24F2CF-0DF9-4C6E-8C4C-BC97237507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21" y="4613141"/>
            <a:ext cx="7325747" cy="2572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A7F29C9-EA5F-47D5-8B7F-AE70696E8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68" y="5012950"/>
            <a:ext cx="8421275" cy="304843"/>
          </a:xfrm>
          <a:prstGeom prst="rect">
            <a:avLst/>
          </a:prstGeom>
        </p:spPr>
      </p:pic>
      <p:pic>
        <p:nvPicPr>
          <p:cNvPr id="16" name="그림 15" descr="물건, 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696BCF6F-665A-4388-B5FA-51E694B320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390" y="5491842"/>
            <a:ext cx="7363853" cy="228632"/>
          </a:xfrm>
          <a:prstGeom prst="rect">
            <a:avLst/>
          </a:prstGeom>
        </p:spPr>
      </p:pic>
      <p:pic>
        <p:nvPicPr>
          <p:cNvPr id="17" name="그림 16" descr="물건이(가) 표시된 사진&#10;&#10;높은 신뢰도로 생성된 설명">
            <a:extLst>
              <a:ext uri="{FF2B5EF4-FFF2-40B4-BE49-F238E27FC236}">
                <a16:creationId xmlns:a16="http://schemas.microsoft.com/office/drawing/2014/main" id="{34B077CA-6D9A-4587-AC5B-9A6D414FD9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40" y="5966514"/>
            <a:ext cx="8440328" cy="19052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6723171-83E1-4069-BD08-C7070C71C998}"/>
              </a:ext>
            </a:extLst>
          </p:cNvPr>
          <p:cNvSpPr/>
          <p:nvPr/>
        </p:nvSpPr>
        <p:spPr>
          <a:xfrm>
            <a:off x="1203922" y="6227638"/>
            <a:ext cx="1793290" cy="621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atin typeface="+mn-ea"/>
              </a:rPr>
              <a:t>CreateProcess</a:t>
            </a:r>
            <a:r>
              <a:rPr lang="en-US" altLang="ko-KR" sz="1400" dirty="0">
                <a:latin typeface="+mn-ea"/>
              </a:rPr>
              <a:t>()</a:t>
            </a:r>
          </a:p>
          <a:p>
            <a:pPr algn="ctr"/>
            <a:r>
              <a:rPr lang="en-US" altLang="ko-KR" sz="1400" dirty="0">
                <a:latin typeface="+mn-ea"/>
              </a:rPr>
              <a:t>SUSPENDED</a:t>
            </a:r>
            <a:endParaRPr lang="ko-KR" altLang="en-US" sz="1400" dirty="0"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9C1876F-3AAB-434B-B7D4-B18A685157D9}"/>
              </a:ext>
            </a:extLst>
          </p:cNvPr>
          <p:cNvSpPr/>
          <p:nvPr/>
        </p:nvSpPr>
        <p:spPr>
          <a:xfrm>
            <a:off x="3325685" y="6227638"/>
            <a:ext cx="1793290" cy="621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atin typeface="+mn-ea"/>
              </a:rPr>
              <a:t>GetThreadContext</a:t>
            </a:r>
            <a:r>
              <a:rPr lang="en-US" altLang="ko-KR" sz="1400" dirty="0">
                <a:latin typeface="+mn-ea"/>
              </a:rPr>
              <a:t>()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ADDE0ED-86F2-4F73-B99A-ECB4C16D4F67}"/>
              </a:ext>
            </a:extLst>
          </p:cNvPr>
          <p:cNvSpPr/>
          <p:nvPr/>
        </p:nvSpPr>
        <p:spPr>
          <a:xfrm>
            <a:off x="5447448" y="6227637"/>
            <a:ext cx="1793290" cy="621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atin typeface="+mn-ea"/>
              </a:rPr>
              <a:t>SetThreadContext</a:t>
            </a:r>
            <a:r>
              <a:rPr lang="en-US" altLang="ko-KR" sz="1400" dirty="0">
                <a:latin typeface="+mn-ea"/>
              </a:rPr>
              <a:t>()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B7A12F6-25C7-49E0-86C2-BBC8F5E2F991}"/>
              </a:ext>
            </a:extLst>
          </p:cNvPr>
          <p:cNvSpPr/>
          <p:nvPr/>
        </p:nvSpPr>
        <p:spPr>
          <a:xfrm>
            <a:off x="7545399" y="6227636"/>
            <a:ext cx="1793290" cy="621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atin typeface="+mn-ea"/>
              </a:rPr>
              <a:t>ResumeThread</a:t>
            </a:r>
            <a:r>
              <a:rPr lang="en-US" altLang="ko-KR" sz="1400" dirty="0">
                <a:latin typeface="+mn-ea"/>
              </a:rPr>
              <a:t>()</a:t>
            </a:r>
            <a:endParaRPr lang="ko-KR" altLang="en-US" sz="1400" dirty="0">
              <a:latin typeface="+mn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23339E0-1A58-4BB5-81D4-356ED2C73FB9}"/>
              </a:ext>
            </a:extLst>
          </p:cNvPr>
          <p:cNvCxnSpPr>
            <a:stCxn id="6" idx="3"/>
            <a:endCxn id="29" idx="1"/>
          </p:cNvCxnSpPr>
          <p:nvPr/>
        </p:nvCxnSpPr>
        <p:spPr>
          <a:xfrm>
            <a:off x="2997212" y="6538357"/>
            <a:ext cx="328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4371A4C-079F-4F8C-AFAB-FA8FC3A1D1DA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130681" y="6538356"/>
            <a:ext cx="3167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6080BA6-D33B-44B5-93F1-F3A926631551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 flipV="1">
            <a:off x="7240738" y="6538355"/>
            <a:ext cx="3046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764A515-F35C-4346-9F72-15BD7AEB0618}"/>
              </a:ext>
            </a:extLst>
          </p:cNvPr>
          <p:cNvCxnSpPr/>
          <p:nvPr/>
        </p:nvCxnSpPr>
        <p:spPr>
          <a:xfrm flipV="1">
            <a:off x="9362501" y="6538354"/>
            <a:ext cx="3046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664056-1CD0-4C3F-9E2A-231CC2BE7CC5}"/>
              </a:ext>
            </a:extLst>
          </p:cNvPr>
          <p:cNvSpPr/>
          <p:nvPr/>
        </p:nvSpPr>
        <p:spPr>
          <a:xfrm>
            <a:off x="9669778" y="6227636"/>
            <a:ext cx="1793290" cy="621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atin typeface="+mn-ea"/>
              </a:rPr>
              <a:t>ExitProcess</a:t>
            </a:r>
            <a:r>
              <a:rPr lang="en-US" altLang="ko-KR" sz="1400" dirty="0">
                <a:latin typeface="+mn-ea"/>
              </a:rPr>
              <a:t>()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10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05"/>
            <a:ext cx="12192000" cy="68580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6BA8FA7F-CF08-4739-87D8-96EDA6B78BEB}"/>
              </a:ext>
            </a:extLst>
          </p:cNvPr>
          <p:cNvSpPr/>
          <p:nvPr/>
        </p:nvSpPr>
        <p:spPr>
          <a:xfrm>
            <a:off x="919919" y="1328373"/>
            <a:ext cx="8598569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9C548C-CF08-4892-8924-68F41CD06F41}"/>
              </a:ext>
            </a:extLst>
          </p:cNvPr>
          <p:cNvSpPr txBox="1"/>
          <p:nvPr/>
        </p:nvSpPr>
        <p:spPr>
          <a:xfrm>
            <a:off x="979968" y="594832"/>
            <a:ext cx="8367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chemeClr val="accent1"/>
                </a:solidFill>
                <a:latin typeface="+mn-ea"/>
              </a:rPr>
              <a:t>Cerber</a:t>
            </a:r>
            <a:r>
              <a:rPr lang="en-US" altLang="ko-KR" sz="3600" b="1" dirty="0">
                <a:solidFill>
                  <a:schemeClr val="accent1"/>
                </a:solidFill>
                <a:latin typeface="+mn-ea"/>
              </a:rPr>
              <a:t>? – </a:t>
            </a:r>
            <a:r>
              <a:rPr lang="en-US" altLang="ko-KR" sz="3600" b="1" dirty="0" err="1">
                <a:solidFill>
                  <a:schemeClr val="accent1"/>
                </a:solidFill>
                <a:latin typeface="+mn-ea"/>
              </a:rPr>
              <a:t>CerberProcess</a:t>
            </a:r>
            <a:r>
              <a:rPr lang="en-US" altLang="ko-KR" sz="3600" b="1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3600" b="1" dirty="0">
                <a:solidFill>
                  <a:schemeClr val="accent1"/>
                </a:solidFill>
                <a:latin typeface="+mn-ea"/>
              </a:rPr>
              <a:t>결과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3EDAF1-FC0B-43EB-AD6E-3439A33AF53D}"/>
              </a:ext>
            </a:extLst>
          </p:cNvPr>
          <p:cNvSpPr/>
          <p:nvPr/>
        </p:nvSpPr>
        <p:spPr>
          <a:xfrm>
            <a:off x="979968" y="1883386"/>
            <a:ext cx="1970843" cy="692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Cerber</a:t>
            </a:r>
            <a:endParaRPr lang="en-US" altLang="ko-KR" dirty="0"/>
          </a:p>
          <a:p>
            <a:pPr algn="ctr"/>
            <a:r>
              <a:rPr lang="en-US" altLang="ko-KR" dirty="0"/>
              <a:t>Process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8CFF7F-0AC4-4EB0-8586-A619E4C6EFAD}"/>
              </a:ext>
            </a:extLst>
          </p:cNvPr>
          <p:cNvSpPr/>
          <p:nvPr/>
        </p:nvSpPr>
        <p:spPr>
          <a:xfrm>
            <a:off x="7587276" y="3765264"/>
            <a:ext cx="1970843" cy="6924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Cerber</a:t>
            </a:r>
            <a:endParaRPr lang="en-US" altLang="ko-KR" dirty="0"/>
          </a:p>
          <a:p>
            <a:pPr algn="ctr"/>
            <a:r>
              <a:rPr lang="en-US" altLang="ko-KR" dirty="0"/>
              <a:t>Process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A380100-D5B2-483C-B07A-57B9CAD617BD}"/>
              </a:ext>
            </a:extLst>
          </p:cNvPr>
          <p:cNvSpPr/>
          <p:nvPr/>
        </p:nvSpPr>
        <p:spPr>
          <a:xfrm>
            <a:off x="3240350" y="2805344"/>
            <a:ext cx="1978853" cy="8315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Thiophene.sed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3FABB64-391B-43A4-9400-C278AD553C03}"/>
              </a:ext>
            </a:extLst>
          </p:cNvPr>
          <p:cNvSpPr/>
          <p:nvPr/>
        </p:nvSpPr>
        <p:spPr>
          <a:xfrm>
            <a:off x="3240350" y="4713578"/>
            <a:ext cx="1978853" cy="8315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System.dll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F4F5E39A-71B9-467C-A838-462F4E5616DC}"/>
              </a:ext>
            </a:extLst>
          </p:cNvPr>
          <p:cNvCxnSpPr>
            <a:stCxn id="3" idx="2"/>
            <a:endCxn id="4" idx="1"/>
          </p:cNvCxnSpPr>
          <p:nvPr/>
        </p:nvCxnSpPr>
        <p:spPr>
          <a:xfrm rot="16200000" flipH="1">
            <a:off x="2280234" y="2261000"/>
            <a:ext cx="645272" cy="12749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D3EFD05-14B7-4EF9-8117-2C71D395A3A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09387" y="2744270"/>
            <a:ext cx="1586964" cy="12749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AD1244DD-6509-472D-9670-2A1247D91A22}"/>
              </a:ext>
            </a:extLst>
          </p:cNvPr>
          <p:cNvCxnSpPr>
            <a:cxnSpLocks/>
            <a:endCxn id="16" idx="1"/>
          </p:cNvCxnSpPr>
          <p:nvPr/>
        </p:nvCxnSpPr>
        <p:spPr>
          <a:xfrm rot="16200000" flipH="1">
            <a:off x="1314123" y="3203123"/>
            <a:ext cx="2577494" cy="12749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CC759EA-A57D-401B-867C-3FC090C6665A}"/>
              </a:ext>
            </a:extLst>
          </p:cNvPr>
          <p:cNvSpPr txBox="1"/>
          <p:nvPr/>
        </p:nvSpPr>
        <p:spPr>
          <a:xfrm>
            <a:off x="2175701" y="3789432"/>
            <a:ext cx="854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Create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F39CD6-8CA4-47B4-B801-36E1BEA9BD00}"/>
              </a:ext>
            </a:extLst>
          </p:cNvPr>
          <p:cNvSpPr txBox="1"/>
          <p:nvPr/>
        </p:nvSpPr>
        <p:spPr>
          <a:xfrm>
            <a:off x="2175701" y="2826770"/>
            <a:ext cx="854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Create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2BAC66-CB04-41F2-ADD2-3411C0801426}"/>
              </a:ext>
            </a:extLst>
          </p:cNvPr>
          <p:cNvSpPr txBox="1"/>
          <p:nvPr/>
        </p:nvSpPr>
        <p:spPr>
          <a:xfrm>
            <a:off x="2175701" y="4727829"/>
            <a:ext cx="854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Create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1723E85-56D4-4B98-A8CF-16673A8E46B0}"/>
              </a:ext>
            </a:extLst>
          </p:cNvPr>
          <p:cNvSpPr/>
          <p:nvPr/>
        </p:nvSpPr>
        <p:spPr>
          <a:xfrm>
            <a:off x="3240350" y="3759461"/>
            <a:ext cx="1978853" cy="8315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BgWorker.dll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85C1CB65-280A-4961-98AD-E33732FE76D3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5219203" y="4591005"/>
            <a:ext cx="542405" cy="538345"/>
          </a:xfrm>
          <a:prstGeom prst="bentConnector3">
            <a:avLst>
              <a:gd name="adj1" fmla="val 1007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7AC1E51C-32EF-49E6-BA76-E7BDDEADA8F8}"/>
              </a:ext>
            </a:extLst>
          </p:cNvPr>
          <p:cNvCxnSpPr>
            <a:endCxn id="28" idx="3"/>
          </p:cNvCxnSpPr>
          <p:nvPr/>
        </p:nvCxnSpPr>
        <p:spPr>
          <a:xfrm rot="10800000">
            <a:off x="5219204" y="4175233"/>
            <a:ext cx="542405" cy="415772"/>
          </a:xfrm>
          <a:prstGeom prst="bentConnector3">
            <a:avLst>
              <a:gd name="adj1" fmla="val -7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0052B74-13AA-4F4F-B0AA-BDE704B90584}"/>
              </a:ext>
            </a:extLst>
          </p:cNvPr>
          <p:cNvSpPr txBox="1"/>
          <p:nvPr/>
        </p:nvSpPr>
        <p:spPr>
          <a:xfrm>
            <a:off x="5163584" y="5129350"/>
            <a:ext cx="2100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+mn-ea"/>
              </a:rPr>
              <a:t>BgWorker.dll </a:t>
            </a: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호출</a:t>
            </a: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2B6E18A1-4E0D-4A43-BF7A-5E2F9C4DB49C}"/>
              </a:ext>
            </a:extLst>
          </p:cNvPr>
          <p:cNvCxnSpPr>
            <a:cxnSpLocks/>
          </p:cNvCxnSpPr>
          <p:nvPr/>
        </p:nvCxnSpPr>
        <p:spPr>
          <a:xfrm>
            <a:off x="5283200" y="3177216"/>
            <a:ext cx="504118" cy="451299"/>
          </a:xfrm>
          <a:prstGeom prst="bentConnector3">
            <a:avLst>
              <a:gd name="adj1" fmla="val 9912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875DFF1A-03CB-4AC0-AD05-DC4A5598CD4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19203" y="3628514"/>
            <a:ext cx="568116" cy="413790"/>
          </a:xfrm>
          <a:prstGeom prst="bentConnector3">
            <a:avLst>
              <a:gd name="adj1" fmla="val 8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AE72ED3-7832-4986-8E8D-E43E75B0F647}"/>
              </a:ext>
            </a:extLst>
          </p:cNvPr>
          <p:cNvSpPr txBox="1"/>
          <p:nvPr/>
        </p:nvSpPr>
        <p:spPr>
          <a:xfrm>
            <a:off x="5263389" y="2857547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내용 읽기</a:t>
            </a: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6B058969-E040-4BC9-B48A-CD857B6129EF}"/>
              </a:ext>
            </a:extLst>
          </p:cNvPr>
          <p:cNvSpPr/>
          <p:nvPr/>
        </p:nvSpPr>
        <p:spPr>
          <a:xfrm>
            <a:off x="5861529" y="3886073"/>
            <a:ext cx="1625827" cy="4508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98B2546-7E9C-4D7B-ACE9-D59768B74139}"/>
              </a:ext>
            </a:extLst>
          </p:cNvPr>
          <p:cNvSpPr txBox="1"/>
          <p:nvPr/>
        </p:nvSpPr>
        <p:spPr>
          <a:xfrm>
            <a:off x="5939998" y="3675335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</a:rPr>
              <a:t>프로세스 실행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44CE5434-806A-4162-9473-80FC8B4AF826}"/>
              </a:ext>
            </a:extLst>
          </p:cNvPr>
          <p:cNvCxnSpPr/>
          <p:nvPr/>
        </p:nvCxnSpPr>
        <p:spPr>
          <a:xfrm rot="16200000" flipH="1">
            <a:off x="965366" y="3162142"/>
            <a:ext cx="2848859" cy="1701110"/>
          </a:xfrm>
          <a:prstGeom prst="bentConnector3">
            <a:avLst>
              <a:gd name="adj1" fmla="val 100018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C15BAD5-B1F2-4B25-90ED-4D41C4210F97}"/>
              </a:ext>
            </a:extLst>
          </p:cNvPr>
          <p:cNvSpPr txBox="1"/>
          <p:nvPr/>
        </p:nvSpPr>
        <p:spPr>
          <a:xfrm>
            <a:off x="1563971" y="5449550"/>
            <a:ext cx="179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System.dll.Call</a:t>
            </a:r>
            <a:r>
              <a:rPr lang="en-US" altLang="ko-KR" dirty="0">
                <a:solidFill>
                  <a:schemeClr val="bg1"/>
                </a:solidFill>
              </a:rPr>
              <a:t>()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40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4" grpId="0" animBg="1"/>
      <p:bldP spid="16" grpId="0" animBg="1"/>
      <p:bldP spid="18" grpId="0"/>
      <p:bldP spid="24" grpId="0"/>
      <p:bldP spid="25" grpId="0"/>
      <p:bldP spid="28" grpId="0" animBg="1"/>
      <p:bldP spid="37" grpId="0"/>
      <p:bldP spid="57" grpId="0"/>
      <p:bldP spid="58" grpId="0" animBg="1"/>
      <p:bldP spid="59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6BA8FA7F-CF08-4739-87D8-96EDA6B78BEB}"/>
              </a:ext>
            </a:extLst>
          </p:cNvPr>
          <p:cNvSpPr/>
          <p:nvPr/>
        </p:nvSpPr>
        <p:spPr>
          <a:xfrm>
            <a:off x="919919" y="1328373"/>
            <a:ext cx="8598569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9C548C-CF08-4892-8924-68F41CD06F41}"/>
              </a:ext>
            </a:extLst>
          </p:cNvPr>
          <p:cNvSpPr txBox="1"/>
          <p:nvPr/>
        </p:nvSpPr>
        <p:spPr>
          <a:xfrm>
            <a:off x="979968" y="594832"/>
            <a:ext cx="8367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chemeClr val="accent1"/>
                </a:solidFill>
                <a:latin typeface="+mn-ea"/>
              </a:rPr>
              <a:t>Cerber</a:t>
            </a:r>
            <a:r>
              <a:rPr lang="en-US" altLang="ko-KR" sz="3600" b="1" dirty="0">
                <a:solidFill>
                  <a:schemeClr val="accent1"/>
                </a:solidFill>
                <a:latin typeface="+mn-ea"/>
              </a:rPr>
              <a:t>? – </a:t>
            </a:r>
            <a:r>
              <a:rPr lang="ko-KR" altLang="en-US" sz="3600" b="1" dirty="0">
                <a:solidFill>
                  <a:schemeClr val="accent1"/>
                </a:solidFill>
                <a:latin typeface="+mn-ea"/>
              </a:rPr>
              <a:t>검색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E7E1E73-D131-454E-8481-17E5A2224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562834"/>
              </p:ext>
            </p:extLst>
          </p:nvPr>
        </p:nvGraphicFramePr>
        <p:xfrm>
          <a:off x="979968" y="1715746"/>
          <a:ext cx="7867649" cy="2400300"/>
        </p:xfrm>
        <a:graphic>
          <a:graphicData uri="http://schemas.openxmlformats.org/drawingml/2006/table">
            <a:tbl>
              <a:tblPr/>
              <a:tblGrid>
                <a:gridCol w="1962695">
                  <a:extLst>
                    <a:ext uri="{9D8B030D-6E8A-4147-A177-3AD203B41FA5}">
                      <a16:colId xmlns:a16="http://schemas.microsoft.com/office/drawing/2014/main" val="188149978"/>
                    </a:ext>
                  </a:extLst>
                </a:gridCol>
                <a:gridCol w="1968318">
                  <a:extLst>
                    <a:ext uri="{9D8B030D-6E8A-4147-A177-3AD203B41FA5}">
                      <a16:colId xmlns:a16="http://schemas.microsoft.com/office/drawing/2014/main" val="3030321681"/>
                    </a:ext>
                  </a:extLst>
                </a:gridCol>
                <a:gridCol w="1968318">
                  <a:extLst>
                    <a:ext uri="{9D8B030D-6E8A-4147-A177-3AD203B41FA5}">
                      <a16:colId xmlns:a16="http://schemas.microsoft.com/office/drawing/2014/main" val="3068590623"/>
                    </a:ext>
                  </a:extLst>
                </a:gridCol>
                <a:gridCol w="1968318">
                  <a:extLst>
                    <a:ext uri="{9D8B030D-6E8A-4147-A177-3AD203B41FA5}">
                      <a16:colId xmlns:a16="http://schemas.microsoft.com/office/drawing/2014/main" val="91333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0"/>
                      <a:r>
                        <a:rPr lang="en-US" b="1" i="0">
                          <a:solidFill>
                            <a:srgbClr val="FFFFFF"/>
                          </a:solidFill>
                          <a:effectLst/>
                        </a:rPr>
                        <a:t>File Name</a:t>
                      </a:r>
                      <a:r>
                        <a:rPr lang="en-US" b="0" i="0">
                          <a:effectLst/>
                        </a:rPr>
                        <a:t> </a:t>
                      </a:r>
                    </a:p>
                  </a:txBody>
                  <a:tcPr marL="285750" marR="285750" marT="171450" marB="1714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821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821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A0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/>
                      <a:r>
                        <a:rPr lang="en-US" b="0" i="0" dirty="0">
                          <a:effectLst/>
                        </a:rPr>
                        <a:t>Cerber.exe </a:t>
                      </a:r>
                    </a:p>
                  </a:txBody>
                  <a:tcPr marL="285750" marR="285750" marT="171450" marB="1714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821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821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821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318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/>
                      <a:r>
                        <a:rPr lang="en-US" b="1" i="0" dirty="0">
                          <a:solidFill>
                            <a:srgbClr val="FFFFFF"/>
                          </a:solidFill>
                          <a:effectLst/>
                        </a:rPr>
                        <a:t>Size</a:t>
                      </a:r>
                      <a:r>
                        <a:rPr lang="en-US" b="0" i="0" dirty="0">
                          <a:effectLst/>
                        </a:rPr>
                        <a:t> </a:t>
                      </a:r>
                    </a:p>
                  </a:txBody>
                  <a:tcPr marL="285750" marR="285750" marT="171450" marB="1714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821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821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b="0" i="0" dirty="0">
                          <a:effectLst/>
                        </a:rPr>
                        <a:t>278,568 byte </a:t>
                      </a:r>
                    </a:p>
                  </a:txBody>
                  <a:tcPr marL="285750" marR="285750" marT="171450" marB="1714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821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821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b="1" i="0">
                          <a:solidFill>
                            <a:srgbClr val="FFFFFF"/>
                          </a:solidFill>
                          <a:effectLst/>
                        </a:rPr>
                        <a:t>MD5</a:t>
                      </a:r>
                      <a:endParaRPr lang="en-US" b="0" i="0">
                        <a:effectLst/>
                      </a:endParaRPr>
                    </a:p>
                  </a:txBody>
                  <a:tcPr marL="285750" marR="285750" marT="171450" marB="1714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821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821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b="0" i="0">
                          <a:effectLst/>
                        </a:rPr>
                        <a:t>EF914118B3A6E09BB0832204D7296829</a:t>
                      </a:r>
                    </a:p>
                  </a:txBody>
                  <a:tcPr marL="285750" marR="285750" marT="171450" marB="1714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821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821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821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31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/>
                      <a:r>
                        <a:rPr lang="en-US" b="1" i="0" dirty="0">
                          <a:solidFill>
                            <a:srgbClr val="FFFFFF"/>
                          </a:solidFill>
                          <a:effectLst/>
                        </a:rPr>
                        <a:t>Type</a:t>
                      </a:r>
                      <a:endParaRPr lang="en-US" b="0" i="0" dirty="0">
                        <a:effectLst/>
                      </a:endParaRPr>
                    </a:p>
                  </a:txBody>
                  <a:tcPr marL="285750" marR="285750" marT="171450" marB="1714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821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b="0" i="0">
                          <a:effectLst/>
                        </a:rPr>
                        <a:t>PE32 </a:t>
                      </a:r>
                    </a:p>
                  </a:txBody>
                  <a:tcPr marL="285750" marR="285750" marT="171450" marB="1714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821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b="1" i="0" dirty="0">
                          <a:solidFill>
                            <a:srgbClr val="FFFFFF"/>
                          </a:solidFill>
                          <a:effectLst/>
                        </a:rPr>
                        <a:t>Pack</a:t>
                      </a:r>
                      <a:r>
                        <a:rPr lang="en-US" b="0" i="0" dirty="0">
                          <a:effectLst/>
                        </a:rPr>
                        <a:t> </a:t>
                      </a:r>
                    </a:p>
                  </a:txBody>
                  <a:tcPr marL="285750" marR="285750" marT="171450" marB="1714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821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A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b="0" i="0" dirty="0">
                          <a:effectLst/>
                        </a:rPr>
                        <a:t>-</a:t>
                      </a:r>
                    </a:p>
                  </a:txBody>
                  <a:tcPr marL="285750" marR="285750" marT="171450" marB="1714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821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821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37287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DEB0332-7546-40D5-904E-97B782AB0845}"/>
              </a:ext>
            </a:extLst>
          </p:cNvPr>
          <p:cNvSpPr txBox="1"/>
          <p:nvPr/>
        </p:nvSpPr>
        <p:spPr>
          <a:xfrm>
            <a:off x="979968" y="4273034"/>
            <a:ext cx="1512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4.1.1 Version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79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6BA8FA7F-CF08-4739-87D8-96EDA6B78BEB}"/>
              </a:ext>
            </a:extLst>
          </p:cNvPr>
          <p:cNvSpPr/>
          <p:nvPr/>
        </p:nvSpPr>
        <p:spPr>
          <a:xfrm>
            <a:off x="919919" y="1328373"/>
            <a:ext cx="8598569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9C548C-CF08-4892-8924-68F41CD06F41}"/>
              </a:ext>
            </a:extLst>
          </p:cNvPr>
          <p:cNvSpPr txBox="1"/>
          <p:nvPr/>
        </p:nvSpPr>
        <p:spPr>
          <a:xfrm>
            <a:off x="979968" y="594832"/>
            <a:ext cx="8367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chemeClr val="accent1"/>
                </a:solidFill>
                <a:latin typeface="+mn-ea"/>
              </a:rPr>
              <a:t>Cerber</a:t>
            </a:r>
            <a:r>
              <a:rPr lang="en-US" altLang="ko-KR" sz="3600" b="1" dirty="0">
                <a:solidFill>
                  <a:schemeClr val="accent1"/>
                </a:solidFill>
                <a:latin typeface="+mn-ea"/>
              </a:rPr>
              <a:t>? – </a:t>
            </a:r>
            <a:r>
              <a:rPr lang="ko-KR" altLang="en-US" sz="3600" b="1" dirty="0">
                <a:solidFill>
                  <a:schemeClr val="accent1"/>
                </a:solidFill>
                <a:latin typeface="+mn-ea"/>
              </a:rPr>
              <a:t>증상</a:t>
            </a:r>
          </a:p>
        </p:txBody>
      </p:sp>
      <p:pic>
        <p:nvPicPr>
          <p:cNvPr id="8" name="녹화_2017_07_07_18_57_25_14">
            <a:hlinkClick r:id="" action="ppaction://media"/>
            <a:extLst>
              <a:ext uri="{FF2B5EF4-FFF2-40B4-BE49-F238E27FC236}">
                <a16:creationId xmlns:a16="http://schemas.microsoft.com/office/drawing/2014/main" id="{E59887FA-F05B-4106-B88A-0F22510B61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9968" y="1461302"/>
            <a:ext cx="7077616" cy="5308212"/>
          </a:xfrm>
          <a:prstGeom prst="rect">
            <a:avLst/>
          </a:prstGeom>
        </p:spPr>
      </p:pic>
      <p:pic>
        <p:nvPicPr>
          <p:cNvPr id="17" name="그림 1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5A5BAA27-B296-474A-9C53-7ED01097ED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56" y="1666045"/>
            <a:ext cx="6350861" cy="4634144"/>
          </a:xfrm>
          <a:prstGeom prst="rect">
            <a:avLst/>
          </a:prstGeom>
        </p:spPr>
      </p:pic>
      <p:pic>
        <p:nvPicPr>
          <p:cNvPr id="18" name="그림 17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4EC918B4-E54C-4BFE-B824-98DCC31AB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204" y="1666045"/>
            <a:ext cx="6327174" cy="47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1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6BA8FA7F-CF08-4739-87D8-96EDA6B78BEB}"/>
              </a:ext>
            </a:extLst>
          </p:cNvPr>
          <p:cNvSpPr/>
          <p:nvPr/>
        </p:nvSpPr>
        <p:spPr>
          <a:xfrm>
            <a:off x="919919" y="1328373"/>
            <a:ext cx="8598569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DF417D-C1AB-415A-9513-382447295B7A}"/>
              </a:ext>
            </a:extLst>
          </p:cNvPr>
          <p:cNvSpPr txBox="1"/>
          <p:nvPr/>
        </p:nvSpPr>
        <p:spPr>
          <a:xfrm>
            <a:off x="979968" y="166144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accent1"/>
                </a:solidFill>
              </a:rPr>
              <a:t>Cerber</a:t>
            </a:r>
            <a:r>
              <a:rPr lang="en-US" altLang="ko-KR" dirty="0">
                <a:solidFill>
                  <a:schemeClr val="accent1"/>
                </a:solidFill>
              </a:rPr>
              <a:t> Process Tree	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3FFDAD34-B720-45A9-A393-E68CF6DF6E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68" y="2124656"/>
            <a:ext cx="6077798" cy="838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01F412-A3EF-4D14-BBAC-E1CB370D7D17}"/>
              </a:ext>
            </a:extLst>
          </p:cNvPr>
          <p:cNvSpPr txBox="1"/>
          <p:nvPr/>
        </p:nvSpPr>
        <p:spPr>
          <a:xfrm>
            <a:off x="1168400" y="3390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75B8A-7597-4822-9761-5CDEEC3EE245}"/>
              </a:ext>
            </a:extLst>
          </p:cNvPr>
          <p:cNvSpPr txBox="1"/>
          <p:nvPr/>
        </p:nvSpPr>
        <p:spPr>
          <a:xfrm>
            <a:off x="919919" y="3429000"/>
            <a:ext cx="108077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1"/>
                </a:solidFill>
              </a:rPr>
              <a:t>Wmic.exe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	: </a:t>
            </a:r>
            <a:r>
              <a:rPr lang="ko-KR" altLang="en-US" dirty="0">
                <a:solidFill>
                  <a:schemeClr val="accent1"/>
                </a:solidFill>
              </a:rPr>
              <a:t>윈도우 </a:t>
            </a:r>
            <a:r>
              <a:rPr lang="en-US" altLang="ko-KR" dirty="0" err="1">
                <a:solidFill>
                  <a:schemeClr val="accent1"/>
                </a:solidFill>
              </a:rPr>
              <a:t>wmi</a:t>
            </a:r>
            <a:r>
              <a:rPr lang="ko-KR" altLang="en-US" dirty="0">
                <a:solidFill>
                  <a:schemeClr val="accent1"/>
                </a:solidFill>
              </a:rPr>
              <a:t>정보를 커맨드 라인에서 불러올 수 있는 윈도우</a:t>
            </a:r>
            <a:r>
              <a:rPr lang="en-US" altLang="ko-KR" dirty="0">
                <a:solidFill>
                  <a:schemeClr val="accent1"/>
                </a:solidFill>
              </a:rPr>
              <a:t>XP</a:t>
            </a:r>
            <a:r>
              <a:rPr lang="ko-KR" altLang="en-US" dirty="0">
                <a:solidFill>
                  <a:schemeClr val="accent1"/>
                </a:solidFill>
              </a:rPr>
              <a:t>이상부터 지원해주는 프로그램</a:t>
            </a:r>
            <a:r>
              <a:rPr lang="en-US" altLang="ko-KR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accent1"/>
                </a:solidFill>
              </a:rPr>
              <a:t>conime.exe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	: Console</a:t>
            </a:r>
            <a:r>
              <a:rPr lang="ko-KR" altLang="en-US" dirty="0">
                <a:solidFill>
                  <a:schemeClr val="accent1"/>
                </a:solidFill>
              </a:rPr>
              <a:t> </a:t>
            </a:r>
            <a:r>
              <a:rPr lang="en-US" altLang="ko-KR" dirty="0">
                <a:solidFill>
                  <a:schemeClr val="accent1"/>
                </a:solidFill>
              </a:rPr>
              <a:t>IME</a:t>
            </a:r>
            <a:r>
              <a:rPr lang="ko-KR" altLang="en-US" dirty="0">
                <a:solidFill>
                  <a:schemeClr val="accent1"/>
                </a:solidFill>
              </a:rPr>
              <a:t>를 나타냅니다</a:t>
            </a:r>
            <a:r>
              <a:rPr lang="en-US" altLang="ko-KR" dirty="0">
                <a:solidFill>
                  <a:schemeClr val="accent1"/>
                </a:solidFill>
              </a:rPr>
              <a:t>. 	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923A02-AA08-4E87-9493-4D0456FA5A05}"/>
              </a:ext>
            </a:extLst>
          </p:cNvPr>
          <p:cNvSpPr txBox="1"/>
          <p:nvPr/>
        </p:nvSpPr>
        <p:spPr>
          <a:xfrm>
            <a:off x="979968" y="594832"/>
            <a:ext cx="8367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chemeClr val="accent1"/>
                </a:solidFill>
                <a:latin typeface="+mn-ea"/>
              </a:rPr>
              <a:t>Cerber</a:t>
            </a:r>
            <a:r>
              <a:rPr lang="en-US" altLang="ko-KR" sz="3600" b="1" dirty="0">
                <a:solidFill>
                  <a:schemeClr val="accent1"/>
                </a:solidFill>
                <a:latin typeface="+mn-ea"/>
              </a:rPr>
              <a:t> - </a:t>
            </a:r>
            <a:r>
              <a:rPr lang="ko-KR" altLang="en-US" sz="3600" b="1" dirty="0">
                <a:solidFill>
                  <a:schemeClr val="accent1"/>
                </a:solidFill>
                <a:latin typeface="+mn-ea"/>
              </a:rPr>
              <a:t>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2D8F84-6A15-4BD1-8BFA-6E332B314A41}"/>
              </a:ext>
            </a:extLst>
          </p:cNvPr>
          <p:cNvSpPr/>
          <p:nvPr/>
        </p:nvSpPr>
        <p:spPr>
          <a:xfrm>
            <a:off x="1168400" y="5149516"/>
            <a:ext cx="9483558" cy="107482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Cerber</a:t>
            </a:r>
            <a:r>
              <a:rPr lang="en-US" altLang="ko-KR" dirty="0"/>
              <a:t> Ransomware</a:t>
            </a:r>
            <a:r>
              <a:rPr lang="ko-KR" altLang="en-US" dirty="0"/>
              <a:t> 프로세스 </a:t>
            </a:r>
            <a:r>
              <a:rPr lang="en-US" altLang="ko-KR" dirty="0" err="1"/>
              <a:t>Cerber</a:t>
            </a:r>
            <a:r>
              <a:rPr lang="en-US" altLang="ko-KR" dirty="0"/>
              <a:t> Ransomware</a:t>
            </a:r>
            <a:r>
              <a:rPr lang="ko-KR" altLang="en-US" dirty="0"/>
              <a:t> 프로세스를 실행시키고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자식 </a:t>
            </a:r>
            <a:r>
              <a:rPr lang="en-US" altLang="ko-KR" dirty="0" err="1"/>
              <a:t>Cerber</a:t>
            </a:r>
            <a:r>
              <a:rPr lang="en-US" altLang="ko-KR" dirty="0"/>
              <a:t> Ransomware </a:t>
            </a:r>
            <a:r>
              <a:rPr lang="ko-KR" altLang="en-US" dirty="0"/>
              <a:t>프로세스는 </a:t>
            </a:r>
            <a:r>
              <a:rPr lang="en-US" altLang="ko-KR" dirty="0"/>
              <a:t>cmd.exe</a:t>
            </a:r>
            <a:r>
              <a:rPr lang="ko-KR" altLang="en-US" dirty="0"/>
              <a:t>를</a:t>
            </a:r>
            <a:r>
              <a:rPr lang="en-US" altLang="ko-KR" dirty="0"/>
              <a:t>, </a:t>
            </a:r>
          </a:p>
          <a:p>
            <a:pPr algn="ctr"/>
            <a:r>
              <a:rPr lang="en-US" altLang="ko-KR" dirty="0"/>
              <a:t>cmd.exe </a:t>
            </a:r>
            <a:r>
              <a:rPr lang="ko-KR" altLang="en-US" dirty="0"/>
              <a:t>프로세스는 </a:t>
            </a:r>
            <a:r>
              <a:rPr lang="en-US" altLang="ko-KR" dirty="0"/>
              <a:t>wmic.exe</a:t>
            </a:r>
            <a:r>
              <a:rPr lang="ko-KR" altLang="en-US" dirty="0"/>
              <a:t>와 </a:t>
            </a:r>
            <a:r>
              <a:rPr lang="en-US" altLang="ko-KR" dirty="0"/>
              <a:t>conime.exe </a:t>
            </a:r>
            <a:r>
              <a:rPr lang="ko-KR" altLang="en-US" dirty="0"/>
              <a:t>프로세스를 실행시킴을 알 수 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2575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6BA8FA7F-CF08-4739-87D8-96EDA6B78BEB}"/>
              </a:ext>
            </a:extLst>
          </p:cNvPr>
          <p:cNvSpPr/>
          <p:nvPr/>
        </p:nvSpPr>
        <p:spPr>
          <a:xfrm>
            <a:off x="919919" y="1328373"/>
            <a:ext cx="8598569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9C548C-CF08-4892-8924-68F41CD06F41}"/>
              </a:ext>
            </a:extLst>
          </p:cNvPr>
          <p:cNvSpPr txBox="1"/>
          <p:nvPr/>
        </p:nvSpPr>
        <p:spPr>
          <a:xfrm>
            <a:off x="979968" y="594832"/>
            <a:ext cx="8367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chemeClr val="accent1"/>
                </a:solidFill>
                <a:latin typeface="+mn-ea"/>
              </a:rPr>
              <a:t>Cerber</a:t>
            </a:r>
            <a:r>
              <a:rPr lang="en-US" altLang="ko-KR" sz="3600" b="1" dirty="0">
                <a:solidFill>
                  <a:schemeClr val="accent1"/>
                </a:solidFill>
                <a:latin typeface="+mn-ea"/>
              </a:rPr>
              <a:t>? – </a:t>
            </a:r>
            <a:r>
              <a:rPr lang="ko-KR" altLang="en-US" sz="3600" b="1" dirty="0">
                <a:solidFill>
                  <a:schemeClr val="accent1"/>
                </a:solidFill>
                <a:latin typeface="+mn-ea"/>
              </a:rPr>
              <a:t>분석 </a:t>
            </a:r>
            <a:r>
              <a:rPr lang="en-US" altLang="ko-KR" sz="3600" b="1" dirty="0">
                <a:solidFill>
                  <a:schemeClr val="accent1"/>
                </a:solidFill>
                <a:latin typeface="+mn-ea"/>
              </a:rPr>
              <a:t>- </a:t>
            </a:r>
            <a:r>
              <a:rPr lang="ko-KR" altLang="en-US" sz="3600" b="1" dirty="0">
                <a:solidFill>
                  <a:schemeClr val="accent1"/>
                </a:solidFill>
                <a:latin typeface="+mn-ea"/>
              </a:rPr>
              <a:t>도식화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3EDAF1-FC0B-43EB-AD6E-3439A33AF53D}"/>
              </a:ext>
            </a:extLst>
          </p:cNvPr>
          <p:cNvSpPr/>
          <p:nvPr/>
        </p:nvSpPr>
        <p:spPr>
          <a:xfrm>
            <a:off x="979968" y="1883386"/>
            <a:ext cx="1970843" cy="692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Cerber</a:t>
            </a:r>
            <a:endParaRPr lang="en-US" altLang="ko-KR" dirty="0"/>
          </a:p>
          <a:p>
            <a:pPr algn="ctr"/>
            <a:r>
              <a:rPr lang="en-US" altLang="ko-KR" dirty="0"/>
              <a:t>Process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8CFF7F-0AC4-4EB0-8586-A619E4C6EFAD}"/>
              </a:ext>
            </a:extLst>
          </p:cNvPr>
          <p:cNvSpPr/>
          <p:nvPr/>
        </p:nvSpPr>
        <p:spPr>
          <a:xfrm>
            <a:off x="2125186" y="2944430"/>
            <a:ext cx="1970843" cy="69245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Cerber</a:t>
            </a:r>
            <a:endParaRPr lang="en-US" altLang="ko-KR" dirty="0"/>
          </a:p>
          <a:p>
            <a:pPr algn="ctr"/>
            <a:r>
              <a:rPr lang="en-US" altLang="ko-KR" dirty="0"/>
              <a:t>Process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47D2C8-FAD2-4DDB-B62D-5AC1A0DE903E}"/>
              </a:ext>
            </a:extLst>
          </p:cNvPr>
          <p:cNvSpPr/>
          <p:nvPr/>
        </p:nvSpPr>
        <p:spPr>
          <a:xfrm>
            <a:off x="3110608" y="4005474"/>
            <a:ext cx="1970843" cy="69245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Cmd.exe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8BCBCD-691F-48F3-BC36-AAB42EEB7D49}"/>
              </a:ext>
            </a:extLst>
          </p:cNvPr>
          <p:cNvSpPr/>
          <p:nvPr/>
        </p:nvSpPr>
        <p:spPr>
          <a:xfrm>
            <a:off x="4233781" y="4890048"/>
            <a:ext cx="1970843" cy="6924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Wmic.exe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CF174E-0BE1-41B5-9E61-EF1DEAD236B8}"/>
              </a:ext>
            </a:extLst>
          </p:cNvPr>
          <p:cNvSpPr/>
          <p:nvPr/>
        </p:nvSpPr>
        <p:spPr>
          <a:xfrm>
            <a:off x="4233781" y="5828239"/>
            <a:ext cx="1970843" cy="6924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Conime.exe</a:t>
            </a: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1398EBE0-540B-424A-8F1E-C906520CD62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986319" y="2575885"/>
            <a:ext cx="1138867" cy="714774"/>
          </a:xfrm>
          <a:prstGeom prst="bentConnector3">
            <a:avLst>
              <a:gd name="adj1" fmla="val -6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73A5BE7A-E84B-45BC-9283-75FD94CA885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125186" y="3636888"/>
            <a:ext cx="985422" cy="714815"/>
          </a:xfrm>
          <a:prstGeom prst="bentConnector3">
            <a:avLst>
              <a:gd name="adj1" fmla="val 1351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D5389892-7E62-4D60-A6C2-38D1E253660B}"/>
              </a:ext>
            </a:extLst>
          </p:cNvPr>
          <p:cNvCxnSpPr>
            <a:endCxn id="8" idx="1"/>
          </p:cNvCxnSpPr>
          <p:nvPr/>
        </p:nvCxnSpPr>
        <p:spPr>
          <a:xfrm>
            <a:off x="3110608" y="4697932"/>
            <a:ext cx="1123173" cy="538345"/>
          </a:xfrm>
          <a:prstGeom prst="bentConnector3">
            <a:avLst>
              <a:gd name="adj1" fmla="val 995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77F799C0-96C0-4ECA-8CF4-8424DA1D74E8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45105" y="4885791"/>
            <a:ext cx="1454179" cy="1123174"/>
          </a:xfrm>
          <a:prstGeom prst="bentConnector3">
            <a:avLst>
              <a:gd name="adj1" fmla="val 100671"/>
            </a:avLst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5" name="그림 2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58A5FA5-A031-46C7-BFA6-8E93A5ABE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506" y="1883386"/>
            <a:ext cx="6077798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2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6BA8FA7F-CF08-4739-87D8-96EDA6B78BEB}"/>
              </a:ext>
            </a:extLst>
          </p:cNvPr>
          <p:cNvSpPr/>
          <p:nvPr/>
        </p:nvSpPr>
        <p:spPr>
          <a:xfrm>
            <a:off x="919919" y="1328373"/>
            <a:ext cx="8598569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9C548C-CF08-4892-8924-68F41CD06F41}"/>
              </a:ext>
            </a:extLst>
          </p:cNvPr>
          <p:cNvSpPr txBox="1"/>
          <p:nvPr/>
        </p:nvSpPr>
        <p:spPr>
          <a:xfrm>
            <a:off x="979968" y="594832"/>
            <a:ext cx="8367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chemeClr val="accent1"/>
                </a:solidFill>
                <a:latin typeface="+mn-ea"/>
              </a:rPr>
              <a:t>Cerber</a:t>
            </a:r>
            <a:r>
              <a:rPr lang="en-US" altLang="ko-KR" sz="3600" b="1" dirty="0">
                <a:solidFill>
                  <a:schemeClr val="accent1"/>
                </a:solidFill>
                <a:latin typeface="+mn-ea"/>
              </a:rPr>
              <a:t>? –</a:t>
            </a:r>
            <a:r>
              <a:rPr lang="ko-KR" altLang="en-US" sz="3600" b="1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ko-KR" sz="3600" b="1" dirty="0" err="1">
                <a:solidFill>
                  <a:schemeClr val="accent1"/>
                </a:solidFill>
                <a:latin typeface="+mn-ea"/>
              </a:rPr>
              <a:t>Cerber</a:t>
            </a:r>
            <a:r>
              <a:rPr lang="en-US" altLang="ko-KR" sz="3600" b="1" dirty="0">
                <a:solidFill>
                  <a:schemeClr val="accent1"/>
                </a:solidFill>
                <a:latin typeface="+mn-ea"/>
              </a:rPr>
              <a:t> Process(Parent)</a:t>
            </a:r>
            <a:endParaRPr lang="ko-KR" altLang="en-US" sz="36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3EDAF1-FC0B-43EB-AD6E-3439A33AF53D}"/>
              </a:ext>
            </a:extLst>
          </p:cNvPr>
          <p:cNvSpPr/>
          <p:nvPr/>
        </p:nvSpPr>
        <p:spPr>
          <a:xfrm>
            <a:off x="979968" y="1883386"/>
            <a:ext cx="1970843" cy="692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Cerber</a:t>
            </a:r>
            <a:endParaRPr lang="en-US" altLang="ko-KR" dirty="0"/>
          </a:p>
          <a:p>
            <a:pPr algn="ctr"/>
            <a:r>
              <a:rPr lang="en-US" altLang="ko-KR" dirty="0"/>
              <a:t>Process</a:t>
            </a:r>
            <a:endParaRPr lang="ko-KR" altLang="en-US" dirty="0"/>
          </a:p>
        </p:txBody>
      </p:sp>
      <p:pic>
        <p:nvPicPr>
          <p:cNvPr id="11" name="그림 1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8E08971A-C2BD-49E5-A552-77FF376EF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19" y="2886908"/>
            <a:ext cx="9964541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9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6BA8FA7F-CF08-4739-87D8-96EDA6B78BEB}"/>
              </a:ext>
            </a:extLst>
          </p:cNvPr>
          <p:cNvSpPr/>
          <p:nvPr/>
        </p:nvSpPr>
        <p:spPr>
          <a:xfrm>
            <a:off x="919919" y="1328373"/>
            <a:ext cx="8598569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9C548C-CF08-4892-8924-68F41CD06F41}"/>
              </a:ext>
            </a:extLst>
          </p:cNvPr>
          <p:cNvSpPr txBox="1"/>
          <p:nvPr/>
        </p:nvSpPr>
        <p:spPr>
          <a:xfrm>
            <a:off x="979968" y="594832"/>
            <a:ext cx="8367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chemeClr val="accent1"/>
                </a:solidFill>
                <a:latin typeface="+mn-ea"/>
              </a:rPr>
              <a:t>Cerber</a:t>
            </a:r>
            <a:r>
              <a:rPr lang="en-US" altLang="ko-KR" sz="3600" b="1" dirty="0">
                <a:solidFill>
                  <a:schemeClr val="accent1"/>
                </a:solidFill>
                <a:latin typeface="+mn-ea"/>
              </a:rPr>
              <a:t>? –</a:t>
            </a:r>
            <a:r>
              <a:rPr lang="ko-KR" altLang="en-US" sz="3600" b="1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ko-KR" sz="3600" b="1" dirty="0" err="1">
                <a:solidFill>
                  <a:schemeClr val="accent1"/>
                </a:solidFill>
                <a:latin typeface="+mn-ea"/>
              </a:rPr>
              <a:t>Cerber</a:t>
            </a:r>
            <a:r>
              <a:rPr lang="en-US" altLang="ko-KR" sz="3600" b="1" dirty="0">
                <a:solidFill>
                  <a:schemeClr val="accent1"/>
                </a:solidFill>
                <a:latin typeface="+mn-ea"/>
              </a:rPr>
              <a:t> Process(Parent)</a:t>
            </a:r>
            <a:endParaRPr lang="ko-KR" altLang="en-US" sz="36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3EDAF1-FC0B-43EB-AD6E-3439A33AF53D}"/>
              </a:ext>
            </a:extLst>
          </p:cNvPr>
          <p:cNvSpPr/>
          <p:nvPr/>
        </p:nvSpPr>
        <p:spPr>
          <a:xfrm>
            <a:off x="979968" y="1883386"/>
            <a:ext cx="1970843" cy="692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Cerber</a:t>
            </a:r>
            <a:endParaRPr lang="en-US" altLang="ko-KR" dirty="0"/>
          </a:p>
          <a:p>
            <a:pPr algn="ctr"/>
            <a:r>
              <a:rPr lang="en-US" altLang="ko-KR" dirty="0"/>
              <a:t>Process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DD37F-BFFD-40A4-BA20-422C8DD5A0FD}"/>
              </a:ext>
            </a:extLst>
          </p:cNvPr>
          <p:cNvSpPr txBox="1"/>
          <p:nvPr/>
        </p:nvSpPr>
        <p:spPr>
          <a:xfrm>
            <a:off x="3083637" y="1835995"/>
            <a:ext cx="335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GetUserDefaultUILanguage</a:t>
            </a:r>
            <a:endParaRPr lang="en-US" altLang="ko-KR" dirty="0">
              <a:solidFill>
                <a:schemeClr val="accent5"/>
              </a:solidFill>
            </a:endParaRPr>
          </a:p>
        </p:txBody>
      </p:sp>
      <p:pic>
        <p:nvPicPr>
          <p:cNvPr id="8" name="그림 7" descr="물건이(가) 표시된 사진&#10;&#10;높은 신뢰도로 생성된 설명">
            <a:extLst>
              <a:ext uri="{FF2B5EF4-FFF2-40B4-BE49-F238E27FC236}">
                <a16:creationId xmlns:a16="http://schemas.microsoft.com/office/drawing/2014/main" id="{297C37B8-9D76-4FD5-8F8A-A19AE1DAA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19" y="2753070"/>
            <a:ext cx="9050013" cy="1086002"/>
          </a:xfrm>
          <a:prstGeom prst="rect">
            <a:avLst/>
          </a:prstGeom>
        </p:spPr>
      </p:pic>
      <p:pic>
        <p:nvPicPr>
          <p:cNvPr id="10" name="그림 9" descr="텍스트이(가) 표시된 사진&#10;&#10;매우 높은 신뢰도로 생성된 설명">
            <a:extLst>
              <a:ext uri="{FF2B5EF4-FFF2-40B4-BE49-F238E27FC236}">
                <a16:creationId xmlns:a16="http://schemas.microsoft.com/office/drawing/2014/main" id="{FDE7FA66-E6DC-427B-B3A6-4C6875FD95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345" y="3884798"/>
            <a:ext cx="5458587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1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6BA8FA7F-CF08-4739-87D8-96EDA6B78BEB}"/>
              </a:ext>
            </a:extLst>
          </p:cNvPr>
          <p:cNvSpPr/>
          <p:nvPr/>
        </p:nvSpPr>
        <p:spPr>
          <a:xfrm>
            <a:off x="919919" y="1328373"/>
            <a:ext cx="8598569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9C548C-CF08-4892-8924-68F41CD06F41}"/>
              </a:ext>
            </a:extLst>
          </p:cNvPr>
          <p:cNvSpPr txBox="1"/>
          <p:nvPr/>
        </p:nvSpPr>
        <p:spPr>
          <a:xfrm>
            <a:off x="979968" y="594832"/>
            <a:ext cx="8367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chemeClr val="accent1"/>
                </a:solidFill>
                <a:latin typeface="+mn-ea"/>
              </a:rPr>
              <a:t>Cerber</a:t>
            </a:r>
            <a:r>
              <a:rPr lang="en-US" altLang="ko-KR" sz="3600" b="1" dirty="0">
                <a:solidFill>
                  <a:schemeClr val="accent1"/>
                </a:solidFill>
                <a:latin typeface="+mn-ea"/>
              </a:rPr>
              <a:t>? –</a:t>
            </a:r>
            <a:r>
              <a:rPr lang="ko-KR" altLang="en-US" sz="3600" b="1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ko-KR" sz="3600" b="1" dirty="0" err="1">
                <a:solidFill>
                  <a:schemeClr val="accent1"/>
                </a:solidFill>
                <a:latin typeface="+mn-ea"/>
              </a:rPr>
              <a:t>Cerber</a:t>
            </a:r>
            <a:r>
              <a:rPr lang="en-US" altLang="ko-KR" sz="3600" b="1" dirty="0">
                <a:solidFill>
                  <a:schemeClr val="accent1"/>
                </a:solidFill>
                <a:latin typeface="+mn-ea"/>
              </a:rPr>
              <a:t> Process(Parent)</a:t>
            </a:r>
            <a:endParaRPr lang="ko-KR" altLang="en-US" sz="36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3EDAF1-FC0B-43EB-AD6E-3439A33AF53D}"/>
              </a:ext>
            </a:extLst>
          </p:cNvPr>
          <p:cNvSpPr/>
          <p:nvPr/>
        </p:nvSpPr>
        <p:spPr>
          <a:xfrm>
            <a:off x="979968" y="1883386"/>
            <a:ext cx="1970843" cy="692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Cerber</a:t>
            </a:r>
            <a:endParaRPr lang="en-US" altLang="ko-KR" dirty="0"/>
          </a:p>
          <a:p>
            <a:pPr algn="ctr"/>
            <a:r>
              <a:rPr lang="en-US" altLang="ko-KR" dirty="0"/>
              <a:t>Process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DD37F-BFFD-40A4-BA20-422C8DD5A0FD}"/>
              </a:ext>
            </a:extLst>
          </p:cNvPr>
          <p:cNvSpPr txBox="1"/>
          <p:nvPr/>
        </p:nvSpPr>
        <p:spPr>
          <a:xfrm>
            <a:off x="3083637" y="1835995"/>
            <a:ext cx="3358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GetUserDefaultUILanguage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CreateFile</a:t>
            </a:r>
            <a:r>
              <a:rPr lang="en-US" altLang="ko-KR" dirty="0">
                <a:solidFill>
                  <a:schemeClr val="accent5"/>
                </a:solidFill>
              </a:rPr>
              <a:t> – </a:t>
            </a:r>
            <a:r>
              <a:rPr lang="en-US" altLang="ko-KR" dirty="0" err="1">
                <a:solidFill>
                  <a:schemeClr val="accent5"/>
                </a:solidFill>
              </a:rPr>
              <a:t>Thiophene.sed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pic>
        <p:nvPicPr>
          <p:cNvPr id="6" name="그림 5" descr="물건, 개체, 모니터이(가) 표시된 사진&#10;&#10;높은 신뢰도로 생성된 설명">
            <a:extLst>
              <a:ext uri="{FF2B5EF4-FFF2-40B4-BE49-F238E27FC236}">
                <a16:creationId xmlns:a16="http://schemas.microsoft.com/office/drawing/2014/main" id="{C1EB2184-2960-40E5-ACFF-1438B8965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68" y="2829714"/>
            <a:ext cx="8992855" cy="1105054"/>
          </a:xfrm>
          <a:prstGeom prst="rect">
            <a:avLst/>
          </a:prstGeom>
        </p:spPr>
      </p:pic>
      <p:pic>
        <p:nvPicPr>
          <p:cNvPr id="9" name="그림 8" descr="스크린샷, 모니터이(가) 표시된 사진&#10;&#10;높은 신뢰도로 생성된 설명">
            <a:extLst>
              <a:ext uri="{FF2B5EF4-FFF2-40B4-BE49-F238E27FC236}">
                <a16:creationId xmlns:a16="http://schemas.microsoft.com/office/drawing/2014/main" id="{F5DD01DA-E6A6-4958-BF04-8DF04A26F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077" y="3952372"/>
            <a:ext cx="6601746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1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6BA8FA7F-CF08-4739-87D8-96EDA6B78BEB}"/>
              </a:ext>
            </a:extLst>
          </p:cNvPr>
          <p:cNvSpPr/>
          <p:nvPr/>
        </p:nvSpPr>
        <p:spPr>
          <a:xfrm>
            <a:off x="919919" y="1328373"/>
            <a:ext cx="8598569" cy="457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9C548C-CF08-4892-8924-68F41CD06F41}"/>
              </a:ext>
            </a:extLst>
          </p:cNvPr>
          <p:cNvSpPr txBox="1"/>
          <p:nvPr/>
        </p:nvSpPr>
        <p:spPr>
          <a:xfrm>
            <a:off x="979968" y="594832"/>
            <a:ext cx="8367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>
                <a:solidFill>
                  <a:schemeClr val="accent1"/>
                </a:solidFill>
                <a:latin typeface="+mn-ea"/>
              </a:rPr>
              <a:t>Cerber</a:t>
            </a:r>
            <a:r>
              <a:rPr lang="en-US" altLang="ko-KR" sz="3600" b="1" dirty="0">
                <a:solidFill>
                  <a:schemeClr val="accent1"/>
                </a:solidFill>
                <a:latin typeface="+mn-ea"/>
              </a:rPr>
              <a:t>? –</a:t>
            </a:r>
            <a:r>
              <a:rPr lang="ko-KR" altLang="en-US" sz="3600" b="1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ko-KR" sz="3600" b="1" dirty="0" err="1">
                <a:solidFill>
                  <a:schemeClr val="accent1"/>
                </a:solidFill>
                <a:latin typeface="+mn-ea"/>
              </a:rPr>
              <a:t>Cerber</a:t>
            </a:r>
            <a:r>
              <a:rPr lang="en-US" altLang="ko-KR" sz="3600" b="1" dirty="0">
                <a:solidFill>
                  <a:schemeClr val="accent1"/>
                </a:solidFill>
                <a:latin typeface="+mn-ea"/>
              </a:rPr>
              <a:t> Process(Parent)</a:t>
            </a:r>
            <a:endParaRPr lang="ko-KR" altLang="en-US" sz="36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3EDAF1-FC0B-43EB-AD6E-3439A33AF53D}"/>
              </a:ext>
            </a:extLst>
          </p:cNvPr>
          <p:cNvSpPr/>
          <p:nvPr/>
        </p:nvSpPr>
        <p:spPr>
          <a:xfrm>
            <a:off x="979968" y="1883386"/>
            <a:ext cx="1970843" cy="692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Cerber</a:t>
            </a:r>
            <a:endParaRPr lang="en-US" altLang="ko-KR" dirty="0"/>
          </a:p>
          <a:p>
            <a:pPr algn="ctr"/>
            <a:r>
              <a:rPr lang="en-US" altLang="ko-KR" dirty="0"/>
              <a:t>Process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DD37F-BFFD-40A4-BA20-422C8DD5A0FD}"/>
              </a:ext>
            </a:extLst>
          </p:cNvPr>
          <p:cNvSpPr txBox="1"/>
          <p:nvPr/>
        </p:nvSpPr>
        <p:spPr>
          <a:xfrm>
            <a:off x="3083637" y="1835995"/>
            <a:ext cx="3358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GetUserDefaultUILanguage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CreateFile</a:t>
            </a:r>
            <a:r>
              <a:rPr lang="en-US" altLang="ko-KR" dirty="0">
                <a:solidFill>
                  <a:schemeClr val="accent5"/>
                </a:solidFill>
              </a:rPr>
              <a:t> – </a:t>
            </a:r>
            <a:r>
              <a:rPr lang="en-US" altLang="ko-KR" dirty="0" err="1">
                <a:solidFill>
                  <a:schemeClr val="accent5"/>
                </a:solidFill>
              </a:rPr>
              <a:t>Thiophene.sed</a:t>
            </a:r>
            <a:endParaRPr lang="en-US" altLang="ko-KR" dirty="0">
              <a:solidFill>
                <a:schemeClr val="accent5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dirty="0" err="1">
                <a:solidFill>
                  <a:schemeClr val="accent5"/>
                </a:solidFill>
              </a:rPr>
              <a:t>CreateFile</a:t>
            </a:r>
            <a:r>
              <a:rPr lang="en-US" altLang="ko-KR" dirty="0">
                <a:solidFill>
                  <a:schemeClr val="accent5"/>
                </a:solidFill>
              </a:rPr>
              <a:t> – BgWorker.dll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pic>
        <p:nvPicPr>
          <p:cNvPr id="6" name="그림 5" descr="물건, 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436D6881-D175-43B9-8BDF-0C8DFE7C1C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19" y="2759325"/>
            <a:ext cx="9021434" cy="1086002"/>
          </a:xfrm>
          <a:prstGeom prst="rect">
            <a:avLst/>
          </a:prstGeom>
        </p:spPr>
      </p:pic>
      <p:pic>
        <p:nvPicPr>
          <p:cNvPr id="8" name="그림 7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68E7B206-9686-40C6-BF84-DD7AD09EE0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17" y="3875082"/>
            <a:ext cx="6525536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2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2709</TotalTime>
  <Words>481</Words>
  <Application>Microsoft Office PowerPoint</Application>
  <PresentationFormat>와이드스크린</PresentationFormat>
  <Paragraphs>138</Paragraphs>
  <Slides>15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대용</dc:creator>
  <cp:lastModifiedBy>anhyoungbin</cp:lastModifiedBy>
  <cp:revision>185</cp:revision>
  <dcterms:created xsi:type="dcterms:W3CDTF">2016-03-11T01:09:56Z</dcterms:created>
  <dcterms:modified xsi:type="dcterms:W3CDTF">2017-08-17T01:29:41Z</dcterms:modified>
</cp:coreProperties>
</file>